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688" r:id="rId2"/>
    <p:sldId id="690" r:id="rId3"/>
    <p:sldId id="691" r:id="rId4"/>
    <p:sldId id="692" r:id="rId5"/>
  </p:sldIdLst>
  <p:sldSz cx="10693400" cy="7561263"/>
  <p:notesSz cx="9926638" cy="6797675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4">
          <p15:clr>
            <a:srgbClr val="A4A3A4"/>
          </p15:clr>
        </p15:guide>
        <p15:guide id="27" pos="6011">
          <p15:clr>
            <a:srgbClr val="A4A3A4"/>
          </p15:clr>
        </p15:guide>
        <p15:guide id="28" pos="6457">
          <p15:clr>
            <a:srgbClr val="A4A3A4"/>
          </p15:clr>
        </p15:guide>
        <p15:guide id="29" pos="606">
          <p15:clr>
            <a:srgbClr val="A4A3A4"/>
          </p15:clr>
        </p15:guide>
        <p15:guide id="30" pos="1826">
          <p15:clr>
            <a:srgbClr val="A4A3A4"/>
          </p15:clr>
        </p15:guide>
        <p15:guide id="31" pos="5998">
          <p15:clr>
            <a:srgbClr val="A4A3A4"/>
          </p15:clr>
        </p15:guide>
        <p15:guide id="32" pos="6452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6C6"/>
    <a:srgbClr val="0000FF"/>
    <a:srgbClr val="6398C6"/>
    <a:srgbClr val="477BB9"/>
    <a:srgbClr val="006600"/>
    <a:srgbClr val="5283BE"/>
    <a:srgbClr val="E78C41"/>
    <a:srgbClr val="5887C0"/>
    <a:srgbClr val="539F80"/>
    <a:srgbClr val="38B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53" autoAdjust="0"/>
    <p:restoredTop sz="50000" autoAdjust="0"/>
  </p:normalViewPr>
  <p:slideViewPr>
    <p:cSldViewPr showGuides="1">
      <p:cViewPr>
        <p:scale>
          <a:sx n="109" d="100"/>
          <a:sy n="109" d="100"/>
        </p:scale>
        <p:origin x="-389" y="1224"/>
      </p:cViewPr>
      <p:guideLst>
        <p:guide orient="horz" pos="2382"/>
        <p:guide orient="horz" pos="1116"/>
        <p:guide orient="horz" pos="348"/>
        <p:guide orient="horz" pos="4470"/>
        <p:guide orient="horz" pos="2381"/>
        <p:guide orient="horz" pos="657"/>
        <p:guide orient="horz" pos="4422"/>
        <p:guide orient="horz" pos="975"/>
        <p:guide orient="horz" pos="340"/>
        <p:guide orient="horz" pos="4468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4"/>
        <p:guide pos="6011"/>
        <p:guide pos="6457"/>
        <p:guide pos="606"/>
        <p:guide pos="1826"/>
        <p:guide pos="5998"/>
        <p:guide pos="6452"/>
        <p:guide pos="601"/>
        <p:guide pos="3686"/>
        <p:guide pos="6090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86"/>
    </p:cViewPr>
  </p:sorterViewPr>
  <p:notesViewPr>
    <p:cSldViewPr>
      <p:cViewPr varScale="1">
        <p:scale>
          <a:sx n="62" d="100"/>
          <a:sy n="62" d="100"/>
        </p:scale>
        <p:origin x="-3226" y="-82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1" y="12"/>
            <a:ext cx="4301543" cy="339884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38" y="12"/>
            <a:ext cx="4301543" cy="339884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27.03.2023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60713" y="511175"/>
            <a:ext cx="3605212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4" tIns="45207" rIns="90414" bIns="4520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916"/>
            <a:ext cx="7941310" cy="3058954"/>
          </a:xfrm>
          <a:prstGeom prst="rect">
            <a:avLst/>
          </a:prstGeom>
        </p:spPr>
        <p:txBody>
          <a:bodyPr vert="horz" lIns="90414" tIns="45207" rIns="90414" bIns="4520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1" y="6456627"/>
            <a:ext cx="4301543" cy="339884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38" y="6456627"/>
            <a:ext cx="4301543" cy="339884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8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768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7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7" y="334305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A44-837B-49E0-903A-D0C12DACD7C6}" type="datetime1">
              <a:rPr lang="en-US" smtClean="0"/>
              <a:t>3/27/2023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247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37"/>
            <a:ext cx="858043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37"/>
            <a:ext cx="858126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68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68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57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16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16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5" y="301172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9"/>
            <a:ext cx="5977907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5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505" y="540339"/>
            <a:ext cx="8588251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505" y="1764297"/>
            <a:ext cx="8588251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4" y="7008186"/>
            <a:ext cx="2495126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6" y="7008186"/>
            <a:ext cx="3386243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42" y="6660952"/>
            <a:ext cx="724719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1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1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2563" y="1200839"/>
            <a:ext cx="9833696" cy="33112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510248" y="1413446"/>
            <a:ext cx="9717800" cy="3155194"/>
          </a:xfrm>
          <a:custGeom>
            <a:avLst/>
            <a:gdLst/>
            <a:ahLst/>
            <a:cxnLst/>
            <a:rect l="l" t="t" r="r" b="b"/>
            <a:pathLst>
              <a:path w="9134475" h="2146300">
                <a:moveTo>
                  <a:pt x="0" y="2145792"/>
                </a:moveTo>
                <a:lnTo>
                  <a:pt x="9134348" y="2145792"/>
                </a:lnTo>
                <a:lnTo>
                  <a:pt x="9134348" y="0"/>
                </a:lnTo>
                <a:lnTo>
                  <a:pt x="0" y="0"/>
                </a:lnTo>
                <a:lnTo>
                  <a:pt x="0" y="21457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56481" y="158204"/>
            <a:ext cx="8580438" cy="902939"/>
          </a:xfrm>
          <a:prstGeom prst="rect">
            <a:avLst/>
          </a:prstGeom>
        </p:spPr>
        <p:txBody>
          <a:bodyPr vert="horz" wrap="square" lIns="0" tIns="162687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1"/>
              </a:spcBef>
            </a:pPr>
            <a:r>
              <a:rPr sz="2400" spc="-13" dirty="0">
                <a:cs typeface="Arial"/>
              </a:rPr>
              <a:t>Новый порядок уплаты </a:t>
            </a:r>
            <a:r>
              <a:rPr sz="2400" spc="-38" dirty="0">
                <a:cs typeface="Arial"/>
              </a:rPr>
              <a:t>НДФЛ </a:t>
            </a:r>
            <a:r>
              <a:rPr sz="2400" spc="-6" dirty="0">
                <a:solidFill>
                  <a:srgbClr val="00CC00"/>
                </a:solidFill>
                <a:cs typeface="Arial"/>
              </a:rPr>
              <a:t>в </a:t>
            </a:r>
            <a:r>
              <a:rPr sz="2400" dirty="0">
                <a:solidFill>
                  <a:srgbClr val="00CC00"/>
                </a:solidFill>
                <a:cs typeface="Segoe UI Symbol"/>
              </a:rPr>
              <a:t>2023</a:t>
            </a:r>
            <a:r>
              <a:rPr sz="2400" spc="121" dirty="0">
                <a:solidFill>
                  <a:srgbClr val="00CC00"/>
                </a:solidFill>
                <a:cs typeface="Segoe UI Symbol"/>
              </a:rPr>
              <a:t> </a:t>
            </a:r>
            <a:r>
              <a:rPr sz="2400" spc="-6" dirty="0">
                <a:solidFill>
                  <a:srgbClr val="00CC00"/>
                </a:solidFill>
                <a:cs typeface="Arial"/>
              </a:rPr>
              <a:t>г</a:t>
            </a:r>
            <a:r>
              <a:rPr sz="2400" spc="-6" dirty="0">
                <a:solidFill>
                  <a:srgbClr val="00CC00"/>
                </a:solidFill>
                <a:cs typeface="Segoe UI Symbol"/>
              </a:rPr>
              <a:t>.</a:t>
            </a:r>
            <a:endParaRPr sz="2400" dirty="0">
              <a:cs typeface="Segoe UI Symbol"/>
            </a:endParaRPr>
          </a:p>
          <a:p>
            <a:pPr marR="13792" algn="ctr">
              <a:lnSpc>
                <a:spcPct val="100000"/>
              </a:lnSpc>
              <a:spcBef>
                <a:spcPts val="38"/>
              </a:spcBef>
            </a:pPr>
            <a:r>
              <a:rPr sz="2400" b="0" dirty="0">
                <a:solidFill>
                  <a:srgbClr val="F87407"/>
                </a:solidFill>
                <a:cs typeface="Segoe UI Symbol"/>
              </a:rPr>
              <a:t>📑 </a:t>
            </a:r>
            <a:r>
              <a:rPr sz="2400" b="0" i="1" spc="-6" dirty="0">
                <a:solidFill>
                  <a:srgbClr val="F87407"/>
                </a:solidFill>
              </a:rPr>
              <a:t>Федеральный </a:t>
            </a:r>
            <a:r>
              <a:rPr sz="2400" b="0" i="1" spc="-13" dirty="0">
                <a:solidFill>
                  <a:srgbClr val="F87407"/>
                </a:solidFill>
              </a:rPr>
              <a:t>закон от 14.07.2022 </a:t>
            </a:r>
            <a:r>
              <a:rPr sz="2400" b="0" i="1" spc="-6" dirty="0">
                <a:solidFill>
                  <a:srgbClr val="F87407"/>
                </a:solidFill>
              </a:rPr>
              <a:t>№</a:t>
            </a:r>
            <a:r>
              <a:rPr sz="2400" b="0" i="1" spc="13" dirty="0">
                <a:solidFill>
                  <a:srgbClr val="F87407"/>
                </a:solidFill>
              </a:rPr>
              <a:t> </a:t>
            </a:r>
            <a:r>
              <a:rPr sz="2400" b="0" i="1" spc="-13" dirty="0">
                <a:solidFill>
                  <a:srgbClr val="F87407"/>
                </a:solidFill>
              </a:rPr>
              <a:t>263-ФЗ</a:t>
            </a:r>
            <a:endParaRPr sz="2400" dirty="0"/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1</a:t>
            </a:fld>
            <a:endParaRPr lang="ru-RU" dirty="0"/>
          </a:p>
        </p:txBody>
      </p:sp>
      <p:sp>
        <p:nvSpPr>
          <p:cNvPr id="6" name="object 6"/>
          <p:cNvSpPr txBox="1"/>
          <p:nvPr/>
        </p:nvSpPr>
        <p:spPr>
          <a:xfrm>
            <a:off x="371536" y="2284913"/>
            <a:ext cx="1918129" cy="370328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algn="ctr">
              <a:spcBef>
                <a:spcPts val="128"/>
              </a:spcBef>
            </a:pPr>
            <a:r>
              <a:rPr lang="ru-RU" sz="2300" b="1" spc="-13" dirty="0" smtClean="0">
                <a:solidFill>
                  <a:srgbClr val="F87407"/>
                </a:solidFill>
                <a:latin typeface="Calibri"/>
                <a:cs typeface="Calibri"/>
              </a:rPr>
              <a:t>2022 год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1992" y="3381706"/>
            <a:ext cx="1577830" cy="370328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lang="ru-RU" sz="2300" b="1" dirty="0" smtClean="0">
                <a:solidFill>
                  <a:srgbClr val="00CC00"/>
                </a:solidFill>
                <a:latin typeface="Calibri"/>
                <a:cs typeface="Calibri"/>
              </a:rPr>
              <a:t>2023 год</a:t>
            </a:r>
            <a:endParaRPr sz="2300" dirty="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674240" y="1900769"/>
            <a:ext cx="0" cy="2498017"/>
          </a:xfrm>
          <a:custGeom>
            <a:avLst/>
            <a:gdLst/>
            <a:ahLst/>
            <a:cxnLst/>
            <a:rect l="l" t="t" r="r" b="b"/>
            <a:pathLst>
              <a:path h="1699260">
                <a:moveTo>
                  <a:pt x="0" y="0"/>
                </a:moveTo>
                <a:lnTo>
                  <a:pt x="0" y="169926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5346700" y="1896477"/>
            <a:ext cx="0" cy="2498017"/>
          </a:xfrm>
          <a:custGeom>
            <a:avLst/>
            <a:gdLst/>
            <a:ahLst/>
            <a:cxnLst/>
            <a:rect l="l" t="t" r="r" b="b"/>
            <a:pathLst>
              <a:path h="1699260">
                <a:moveTo>
                  <a:pt x="0" y="0"/>
                </a:moveTo>
                <a:lnTo>
                  <a:pt x="0" y="169926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8378278" y="1896477"/>
            <a:ext cx="0" cy="2498017"/>
          </a:xfrm>
          <a:custGeom>
            <a:avLst/>
            <a:gdLst/>
            <a:ahLst/>
            <a:cxnLst/>
            <a:rect l="l" t="t" r="r" b="b"/>
            <a:pathLst>
              <a:path h="1699260">
                <a:moveTo>
                  <a:pt x="0" y="0"/>
                </a:moveTo>
                <a:lnTo>
                  <a:pt x="0" y="169926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2794965" y="1598750"/>
            <a:ext cx="2551735" cy="308772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900" b="1" dirty="0">
                <a:latin typeface="Calibri"/>
                <a:cs typeface="Calibri"/>
              </a:rPr>
              <a:t>Дата </a:t>
            </a:r>
            <a:r>
              <a:rPr sz="1900" b="1" spc="-6" dirty="0">
                <a:latin typeface="Calibri"/>
                <a:cs typeface="Calibri"/>
              </a:rPr>
              <a:t>получения</a:t>
            </a:r>
            <a:r>
              <a:rPr sz="1900" b="1" spc="-115" dirty="0">
                <a:latin typeface="Calibri"/>
                <a:cs typeface="Calibri"/>
              </a:rPr>
              <a:t> </a:t>
            </a:r>
            <a:r>
              <a:rPr sz="1900" b="1" spc="-26" dirty="0">
                <a:latin typeface="Calibri"/>
                <a:cs typeface="Calibri"/>
              </a:rPr>
              <a:t>дохода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23968" y="1591465"/>
            <a:ext cx="2215125" cy="323341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>
              <a:spcBef>
                <a:spcPts val="121"/>
              </a:spcBef>
            </a:pPr>
            <a:r>
              <a:rPr sz="2000" b="1" spc="-32" dirty="0">
                <a:latin typeface="Calibri"/>
                <a:cs typeface="Calibri"/>
              </a:rPr>
              <a:t>Удержание</a:t>
            </a:r>
            <a:r>
              <a:rPr sz="2000" b="1" spc="-77" dirty="0">
                <a:latin typeface="Calibri"/>
                <a:cs typeface="Calibri"/>
              </a:rPr>
              <a:t> </a:t>
            </a:r>
            <a:r>
              <a:rPr sz="2000" b="1" spc="-45" dirty="0">
                <a:latin typeface="Calibri"/>
                <a:cs typeface="Calibri"/>
              </a:rPr>
              <a:t>НДФЛ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97087" y="1573136"/>
            <a:ext cx="984120" cy="323341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>
              <a:spcBef>
                <a:spcPts val="121"/>
              </a:spcBef>
            </a:pPr>
            <a:r>
              <a:rPr sz="2000" b="1" spc="-6" dirty="0">
                <a:latin typeface="Calibri"/>
                <a:cs typeface="Calibri"/>
              </a:rPr>
              <a:t>Н</a:t>
            </a:r>
            <a:r>
              <a:rPr sz="2000" b="1" dirty="0">
                <a:latin typeface="Calibri"/>
                <a:cs typeface="Calibri"/>
              </a:rPr>
              <a:t>о</a:t>
            </a:r>
            <a:r>
              <a:rPr sz="2000" b="1" spc="-13" dirty="0">
                <a:latin typeface="Calibri"/>
                <a:cs typeface="Calibri"/>
              </a:rPr>
              <a:t>рма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90087" y="2181378"/>
            <a:ext cx="2433491" cy="848200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 marR="6490">
              <a:spcBef>
                <a:spcPts val="134"/>
              </a:spcBef>
            </a:pPr>
            <a:r>
              <a:rPr sz="1800" i="1" dirty="0">
                <a:latin typeface="Calibri"/>
                <a:cs typeface="Calibri"/>
              </a:rPr>
              <a:t>Последний день </a:t>
            </a:r>
            <a:r>
              <a:rPr sz="1800" i="1" spc="-6" dirty="0">
                <a:latin typeface="Calibri"/>
                <a:cs typeface="Calibri"/>
              </a:rPr>
              <a:t>месяца,</a:t>
            </a:r>
            <a:r>
              <a:rPr sz="1800" i="1" spc="-172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за  который </a:t>
            </a:r>
            <a:r>
              <a:rPr sz="1800" i="1" dirty="0">
                <a:latin typeface="Calibri"/>
                <a:cs typeface="Calibri"/>
              </a:rPr>
              <a:t>начислен</a:t>
            </a:r>
            <a:r>
              <a:rPr sz="1800" i="1" spc="-77" dirty="0">
                <a:latin typeface="Calibri"/>
                <a:cs typeface="Calibri"/>
              </a:rPr>
              <a:t> </a:t>
            </a:r>
            <a:r>
              <a:rPr sz="1800" i="1" spc="-13" dirty="0">
                <a:latin typeface="Calibri"/>
                <a:cs typeface="Calibri"/>
              </a:rPr>
              <a:t>доход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01178" y="3586093"/>
            <a:ext cx="2048083" cy="570382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800" i="1" spc="-6" dirty="0">
                <a:latin typeface="Calibri"/>
                <a:cs typeface="Calibri"/>
              </a:rPr>
              <a:t>День </a:t>
            </a:r>
            <a:r>
              <a:rPr sz="1800" i="1" dirty="0">
                <a:latin typeface="Calibri"/>
                <a:cs typeface="Calibri"/>
              </a:rPr>
              <a:t>выплаты</a:t>
            </a:r>
            <a:r>
              <a:rPr sz="1800" i="1" spc="-115" dirty="0">
                <a:latin typeface="Calibri"/>
                <a:cs typeface="Calibri"/>
              </a:rPr>
              <a:t> </a:t>
            </a:r>
            <a:r>
              <a:rPr sz="1800" i="1" spc="-13" dirty="0">
                <a:latin typeface="Calibri"/>
                <a:cs typeface="Calibri"/>
              </a:rPr>
              <a:t>дохода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630967" y="2142843"/>
            <a:ext cx="1867632" cy="848200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800" i="1" dirty="0">
                <a:latin typeface="Calibri"/>
                <a:cs typeface="Calibri"/>
              </a:rPr>
              <a:t>При</a:t>
            </a:r>
            <a:r>
              <a:rPr sz="1800" i="1" spc="-77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окончательном</a:t>
            </a:r>
            <a:endParaRPr sz="1800" dirty="0">
              <a:latin typeface="Calibri"/>
              <a:cs typeface="Calibri"/>
            </a:endParaRPr>
          </a:p>
          <a:p>
            <a:pPr marL="16226"/>
            <a:r>
              <a:rPr sz="1800" i="1" spc="-6" dirty="0">
                <a:latin typeface="Calibri"/>
                <a:cs typeface="Calibri"/>
              </a:rPr>
              <a:t>расчете за</a:t>
            </a:r>
            <a:r>
              <a:rPr sz="1800" i="1" spc="-32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месяц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26955" y="3378672"/>
            <a:ext cx="2031746" cy="847381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800" i="1" dirty="0">
                <a:latin typeface="Calibri"/>
                <a:cs typeface="Calibri"/>
              </a:rPr>
              <a:t>При </a:t>
            </a:r>
            <a:r>
              <a:rPr sz="1800" b="1" i="1" spc="-6" dirty="0">
                <a:latin typeface="Calibri"/>
                <a:cs typeface="Calibri"/>
              </a:rPr>
              <a:t>каждой</a:t>
            </a:r>
            <a:r>
              <a:rPr sz="1800" b="1" i="1" spc="-121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выплате</a:t>
            </a:r>
            <a:endParaRPr sz="1800" dirty="0">
              <a:latin typeface="Calibri"/>
              <a:cs typeface="Calibri"/>
            </a:endParaRPr>
          </a:p>
          <a:p>
            <a:pPr marL="16226">
              <a:spcBef>
                <a:spcPts val="6"/>
              </a:spcBef>
            </a:pPr>
            <a:r>
              <a:rPr sz="1800" i="1" dirty="0">
                <a:latin typeface="Calibri"/>
                <a:cs typeface="Calibri"/>
              </a:rPr>
              <a:t>денег</a:t>
            </a:r>
            <a:r>
              <a:rPr sz="1800" i="1" spc="-64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сотруднику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650664" y="2322522"/>
            <a:ext cx="1645595" cy="571201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800" i="1" dirty="0">
                <a:latin typeface="Calibri"/>
                <a:cs typeface="Calibri"/>
              </a:rPr>
              <a:t>п. 2 ст. </a:t>
            </a:r>
            <a:r>
              <a:rPr sz="1800" i="1" spc="-6" dirty="0">
                <a:latin typeface="Calibri"/>
                <a:cs typeface="Calibri"/>
              </a:rPr>
              <a:t>223 НК</a:t>
            </a:r>
            <a:r>
              <a:rPr sz="1800" i="1" spc="-109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РФ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667150" y="3417131"/>
            <a:ext cx="1286921" cy="847381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800" i="1" dirty="0">
                <a:latin typeface="Calibri"/>
                <a:cs typeface="Calibri"/>
              </a:rPr>
              <a:t>пп. 1 п.</a:t>
            </a:r>
            <a:r>
              <a:rPr sz="1800" i="1" spc="-89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1</a:t>
            </a:r>
            <a:endParaRPr sz="1800" dirty="0">
              <a:latin typeface="Calibri"/>
              <a:cs typeface="Calibri"/>
            </a:endParaRPr>
          </a:p>
          <a:p>
            <a:pPr marL="16226"/>
            <a:r>
              <a:rPr sz="1800" i="1" dirty="0">
                <a:latin typeface="Calibri"/>
                <a:cs typeface="Calibri"/>
              </a:rPr>
              <a:t>ст. </a:t>
            </a:r>
            <a:r>
              <a:rPr sz="1800" i="1" spc="-6" dirty="0">
                <a:latin typeface="Calibri"/>
                <a:cs typeface="Calibri"/>
              </a:rPr>
              <a:t>223 НК</a:t>
            </a:r>
            <a:r>
              <a:rPr sz="1800" i="1" spc="-89" dirty="0">
                <a:latin typeface="Calibri"/>
                <a:cs typeface="Calibri"/>
              </a:rPr>
              <a:t> </a:t>
            </a:r>
            <a:r>
              <a:rPr sz="1800" i="1" spc="-6" dirty="0">
                <a:latin typeface="Calibri"/>
                <a:cs typeface="Calibri"/>
              </a:rPr>
              <a:t>РФ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990086" y="4075240"/>
            <a:ext cx="2482651" cy="14114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5723968" y="4226053"/>
            <a:ext cx="2358489" cy="1254610"/>
          </a:xfrm>
          <a:custGeom>
            <a:avLst/>
            <a:gdLst/>
            <a:ahLst/>
            <a:cxnLst/>
            <a:rect l="l" t="t" r="r" b="b"/>
            <a:pathLst>
              <a:path w="2016759" h="853439">
                <a:moveTo>
                  <a:pt x="1008126" y="0"/>
                </a:moveTo>
                <a:lnTo>
                  <a:pt x="0" y="171830"/>
                </a:lnTo>
                <a:lnTo>
                  <a:pt x="0" y="853312"/>
                </a:lnTo>
                <a:lnTo>
                  <a:pt x="2016252" y="853312"/>
                </a:lnTo>
                <a:lnTo>
                  <a:pt x="2016252" y="171830"/>
                </a:lnTo>
                <a:lnTo>
                  <a:pt x="1008126" y="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 txBox="1"/>
          <p:nvPr/>
        </p:nvSpPr>
        <p:spPr>
          <a:xfrm>
            <a:off x="781992" y="5791890"/>
            <a:ext cx="8705467" cy="1201324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 marR="6490">
              <a:spcBef>
                <a:spcPts val="1341"/>
              </a:spcBef>
            </a:pPr>
            <a:r>
              <a:rPr sz="1900" b="1" dirty="0" err="1" smtClean="0">
                <a:latin typeface="Calibri"/>
                <a:cs typeface="Calibri"/>
              </a:rPr>
              <a:t>Дата</a:t>
            </a:r>
            <a:r>
              <a:rPr sz="1900" b="1" dirty="0" smtClean="0">
                <a:latin typeface="Calibri"/>
                <a:cs typeface="Calibri"/>
              </a:rPr>
              <a:t> </a:t>
            </a:r>
            <a:r>
              <a:rPr sz="1900" b="1" spc="-6" dirty="0">
                <a:latin typeface="Calibri"/>
                <a:cs typeface="Calibri"/>
              </a:rPr>
              <a:t>фактического получения </a:t>
            </a:r>
            <a:r>
              <a:rPr sz="1900" b="1" spc="-26" dirty="0">
                <a:latin typeface="Calibri"/>
                <a:cs typeface="Calibri"/>
              </a:rPr>
              <a:t>дохода </a:t>
            </a:r>
            <a:r>
              <a:rPr sz="1900" dirty="0">
                <a:latin typeface="Calibri"/>
                <a:cs typeface="Calibri"/>
              </a:rPr>
              <a:t>в </a:t>
            </a:r>
            <a:r>
              <a:rPr sz="1900" spc="-6" dirty="0">
                <a:latin typeface="Calibri"/>
                <a:cs typeface="Calibri"/>
              </a:rPr>
              <a:t>виде оплаты </a:t>
            </a:r>
            <a:r>
              <a:rPr sz="1900" spc="-26" dirty="0" err="1">
                <a:latin typeface="Calibri"/>
                <a:cs typeface="Calibri"/>
              </a:rPr>
              <a:t>труда</a:t>
            </a:r>
            <a:r>
              <a:rPr sz="1900" spc="-26" dirty="0">
                <a:latin typeface="Calibri"/>
                <a:cs typeface="Calibri"/>
              </a:rPr>
              <a:t> </a:t>
            </a:r>
            <a:r>
              <a:rPr lang="ru-RU" sz="1900" spc="-26" dirty="0" smtClean="0">
                <a:latin typeface="Calibri"/>
                <a:cs typeface="Calibri"/>
              </a:rPr>
              <a:t> </a:t>
            </a:r>
            <a:r>
              <a:rPr sz="1900" spc="-13" dirty="0" err="1" smtClean="0">
                <a:latin typeface="Calibri"/>
                <a:cs typeface="Calibri"/>
              </a:rPr>
              <a:t>устанавлива</a:t>
            </a:r>
            <a:r>
              <a:rPr lang="ru-RU" sz="1900" spc="-13" dirty="0" smtClean="0">
                <a:latin typeface="Calibri"/>
                <a:cs typeface="Calibri"/>
              </a:rPr>
              <a:t>е</a:t>
            </a:r>
            <a:r>
              <a:rPr sz="1900" spc="-13" dirty="0" err="1" smtClean="0">
                <a:latin typeface="Calibri"/>
                <a:cs typeface="Calibri"/>
              </a:rPr>
              <a:t>тся</a:t>
            </a:r>
            <a:r>
              <a:rPr sz="1900" spc="-13" dirty="0" smtClean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в </a:t>
            </a:r>
            <a:r>
              <a:rPr sz="1900" spc="-13" dirty="0">
                <a:latin typeface="Calibri"/>
                <a:cs typeface="Calibri"/>
              </a:rPr>
              <a:t>общем  </a:t>
            </a:r>
            <a:r>
              <a:rPr sz="1900" spc="-6" dirty="0">
                <a:latin typeface="Calibri"/>
                <a:cs typeface="Calibri"/>
              </a:rPr>
              <a:t>порядке </a:t>
            </a:r>
            <a:r>
              <a:rPr sz="1900" dirty="0">
                <a:latin typeface="Calibri"/>
                <a:cs typeface="Calibri"/>
              </a:rPr>
              <a:t>– </a:t>
            </a:r>
            <a:r>
              <a:rPr sz="1900" b="1" spc="-6" dirty="0">
                <a:solidFill>
                  <a:srgbClr val="00CC00"/>
                </a:solidFill>
                <a:latin typeface="Calibri"/>
                <a:cs typeface="Calibri"/>
              </a:rPr>
              <a:t>на день </a:t>
            </a:r>
            <a:r>
              <a:rPr sz="1900" b="1" dirty="0">
                <a:solidFill>
                  <a:srgbClr val="00CC00"/>
                </a:solidFill>
                <a:latin typeface="Calibri"/>
                <a:cs typeface="Calibri"/>
              </a:rPr>
              <a:t>выплаты </a:t>
            </a:r>
            <a:r>
              <a:rPr sz="1900" b="1" spc="-26" dirty="0">
                <a:solidFill>
                  <a:srgbClr val="00CC00"/>
                </a:solidFill>
                <a:latin typeface="Calibri"/>
                <a:cs typeface="Calibri"/>
              </a:rPr>
              <a:t>дохода </a:t>
            </a:r>
            <a:r>
              <a:rPr sz="1900" spc="-6" dirty="0">
                <a:latin typeface="Calibri"/>
                <a:cs typeface="Calibri"/>
              </a:rPr>
              <a:t>(в </a:t>
            </a:r>
            <a:r>
              <a:rPr sz="1900" spc="-26" dirty="0">
                <a:latin typeface="Calibri"/>
                <a:cs typeface="Calibri"/>
              </a:rPr>
              <a:t>т.ч. </a:t>
            </a:r>
            <a:r>
              <a:rPr sz="1900" dirty="0">
                <a:latin typeface="Calibri"/>
                <a:cs typeface="Calibri"/>
              </a:rPr>
              <a:t>ЗП, </a:t>
            </a:r>
            <a:r>
              <a:rPr sz="1900" spc="-6" dirty="0">
                <a:latin typeface="Calibri"/>
                <a:cs typeface="Calibri"/>
              </a:rPr>
              <a:t>отпускных,</a:t>
            </a:r>
            <a:r>
              <a:rPr sz="1900" spc="-96" dirty="0">
                <a:latin typeface="Calibri"/>
                <a:cs typeface="Calibri"/>
              </a:rPr>
              <a:t> </a:t>
            </a:r>
            <a:r>
              <a:rPr sz="1900" spc="-6" dirty="0">
                <a:latin typeface="Calibri"/>
                <a:cs typeface="Calibri"/>
              </a:rPr>
              <a:t>больничных)</a:t>
            </a:r>
            <a:endParaRPr sz="1900" dirty="0">
              <a:latin typeface="Calibri"/>
              <a:cs typeface="Calibri"/>
            </a:endParaRPr>
          </a:p>
          <a:p>
            <a:pPr>
              <a:spcBef>
                <a:spcPts val="19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6226">
              <a:spcBef>
                <a:spcPts val="6"/>
              </a:spcBef>
            </a:pPr>
            <a:r>
              <a:rPr sz="1900" spc="-32" dirty="0">
                <a:latin typeface="Calibri"/>
                <a:cs typeface="Calibri"/>
              </a:rPr>
              <a:t>НДФЛ </a:t>
            </a:r>
            <a:r>
              <a:rPr sz="1900" spc="-13" dirty="0">
                <a:latin typeface="Calibri"/>
                <a:cs typeface="Calibri"/>
              </a:rPr>
              <a:t>удерживается </a:t>
            </a:r>
            <a:r>
              <a:rPr sz="1900" b="1" dirty="0">
                <a:solidFill>
                  <a:srgbClr val="00CC00"/>
                </a:solidFill>
                <a:latin typeface="Calibri"/>
                <a:cs typeface="Calibri"/>
              </a:rPr>
              <a:t>с </a:t>
            </a:r>
            <a:r>
              <a:rPr sz="1900" b="1" spc="-13" dirty="0">
                <a:solidFill>
                  <a:srgbClr val="00CC00"/>
                </a:solidFill>
                <a:latin typeface="Calibri"/>
                <a:cs typeface="Calibri"/>
              </a:rPr>
              <a:t>каждой </a:t>
            </a:r>
            <a:r>
              <a:rPr sz="1900" b="1" dirty="0">
                <a:solidFill>
                  <a:srgbClr val="00CC00"/>
                </a:solidFill>
                <a:latin typeface="Calibri"/>
                <a:cs typeface="Calibri"/>
              </a:rPr>
              <a:t>выплаты</a:t>
            </a:r>
            <a:r>
              <a:rPr sz="1900" b="1" spc="-77" dirty="0">
                <a:solidFill>
                  <a:srgbClr val="00CC00"/>
                </a:solidFill>
                <a:latin typeface="Calibri"/>
                <a:cs typeface="Calibri"/>
              </a:rPr>
              <a:t> </a:t>
            </a:r>
            <a:r>
              <a:rPr sz="1900" b="1" spc="-26" dirty="0">
                <a:solidFill>
                  <a:srgbClr val="00CC00"/>
                </a:solidFill>
                <a:latin typeface="Calibri"/>
                <a:cs typeface="Calibri"/>
              </a:rPr>
              <a:t>дохода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62563" y="5791890"/>
            <a:ext cx="231793" cy="2913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27"/>
          <p:cNvSpPr/>
          <p:nvPr/>
        </p:nvSpPr>
        <p:spPr>
          <a:xfrm>
            <a:off x="456994" y="6749911"/>
            <a:ext cx="231793" cy="2913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9" name="TextBox 28"/>
          <p:cNvSpPr txBox="1"/>
          <p:nvPr/>
        </p:nvSpPr>
        <p:spPr>
          <a:xfrm>
            <a:off x="6094380" y="4512112"/>
            <a:ext cx="1804886" cy="78068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>
                <a:cs typeface="Calibri"/>
              </a:rPr>
              <a:t>и с </a:t>
            </a:r>
            <a:r>
              <a:rPr lang="ru-RU" sz="4800" b="1" spc="-6" dirty="0">
                <a:cs typeface="Calibri"/>
              </a:rPr>
              <a:t>аванса, </a:t>
            </a:r>
            <a:r>
              <a:rPr lang="ru-RU" sz="4800" b="1" dirty="0">
                <a:cs typeface="Calibri"/>
              </a:rPr>
              <a:t>и </a:t>
            </a:r>
            <a:r>
              <a:rPr lang="ru-RU" sz="4800" b="1" spc="-6" dirty="0">
                <a:cs typeface="Calibri"/>
              </a:rPr>
              <a:t>со  второй части</a:t>
            </a:r>
            <a:r>
              <a:rPr lang="ru-RU" sz="4800" b="1" spc="-89" dirty="0">
                <a:cs typeface="Calibri"/>
              </a:rPr>
              <a:t> </a:t>
            </a:r>
            <a:r>
              <a:rPr lang="ru-RU" sz="4800" b="1" spc="-6" dirty="0">
                <a:cs typeface="Calibri"/>
              </a:rPr>
              <a:t>ЗП</a:t>
            </a:r>
            <a:endParaRPr lang="ru-RU" sz="4800" dirty="0">
              <a:cs typeface="Calibri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576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5746" y="316553"/>
            <a:ext cx="8580438" cy="754228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algn="ctr">
              <a:lnSpc>
                <a:spcPct val="100000"/>
              </a:lnSpc>
              <a:spcBef>
                <a:spcPts val="121"/>
              </a:spcBef>
            </a:pPr>
            <a:r>
              <a:rPr sz="2400" spc="-13" dirty="0">
                <a:cs typeface="Arial"/>
              </a:rPr>
              <a:t>Новые </a:t>
            </a:r>
            <a:r>
              <a:rPr sz="2400" spc="-6" dirty="0">
                <a:cs typeface="Arial"/>
              </a:rPr>
              <a:t>сроки </a:t>
            </a:r>
            <a:r>
              <a:rPr sz="2400" spc="-13" dirty="0">
                <a:cs typeface="Arial"/>
              </a:rPr>
              <a:t>уплаты </a:t>
            </a:r>
            <a:r>
              <a:rPr sz="2400" spc="-38" dirty="0">
                <a:cs typeface="Arial"/>
              </a:rPr>
              <a:t>НДФЛ </a:t>
            </a:r>
            <a:r>
              <a:rPr sz="2400" spc="-6" dirty="0">
                <a:solidFill>
                  <a:srgbClr val="00CC00"/>
                </a:solidFill>
                <a:cs typeface="Arial"/>
              </a:rPr>
              <a:t>в </a:t>
            </a:r>
            <a:r>
              <a:rPr sz="2400" dirty="0">
                <a:solidFill>
                  <a:srgbClr val="00CC00"/>
                </a:solidFill>
                <a:cs typeface="Segoe UI Symbol"/>
              </a:rPr>
              <a:t>2023</a:t>
            </a:r>
            <a:r>
              <a:rPr sz="2400" spc="109" dirty="0">
                <a:solidFill>
                  <a:srgbClr val="00CC00"/>
                </a:solidFill>
                <a:cs typeface="Segoe UI Symbol"/>
              </a:rPr>
              <a:t> </a:t>
            </a:r>
            <a:r>
              <a:rPr sz="2400" spc="-6" dirty="0">
                <a:solidFill>
                  <a:srgbClr val="00CC00"/>
                </a:solidFill>
                <a:cs typeface="Arial"/>
              </a:rPr>
              <a:t>г</a:t>
            </a:r>
            <a:r>
              <a:rPr sz="2400" spc="-6" dirty="0">
                <a:solidFill>
                  <a:srgbClr val="00CC00"/>
                </a:solidFill>
                <a:cs typeface="Segoe UI Symbol"/>
              </a:rPr>
              <a:t>.</a:t>
            </a:r>
            <a:endParaRPr sz="2400" dirty="0">
              <a:cs typeface="Segoe UI Symbol"/>
            </a:endParaRPr>
          </a:p>
          <a:p>
            <a:pPr marL="87618" algn="ctr">
              <a:lnSpc>
                <a:spcPct val="100000"/>
              </a:lnSpc>
              <a:spcBef>
                <a:spcPts val="38"/>
              </a:spcBef>
            </a:pPr>
            <a:r>
              <a:rPr sz="2400" b="0" dirty="0">
                <a:solidFill>
                  <a:srgbClr val="F87407"/>
                </a:solidFill>
                <a:cs typeface="Segoe UI Symbol"/>
              </a:rPr>
              <a:t>📑 </a:t>
            </a:r>
            <a:r>
              <a:rPr sz="2400" b="0" i="1" spc="-6" dirty="0">
                <a:solidFill>
                  <a:srgbClr val="F87407"/>
                </a:solidFill>
              </a:rPr>
              <a:t>Федеральный </a:t>
            </a:r>
            <a:r>
              <a:rPr sz="2400" b="0" i="1" spc="-13" dirty="0">
                <a:solidFill>
                  <a:srgbClr val="F87407"/>
                </a:solidFill>
              </a:rPr>
              <a:t>закон от 14.07.2022 </a:t>
            </a:r>
            <a:r>
              <a:rPr sz="2400" b="0" i="1" spc="-6" dirty="0">
                <a:solidFill>
                  <a:srgbClr val="F87407"/>
                </a:solidFill>
              </a:rPr>
              <a:t>№</a:t>
            </a:r>
            <a:r>
              <a:rPr sz="2400" b="0" i="1" spc="6" dirty="0">
                <a:solidFill>
                  <a:srgbClr val="F87407"/>
                </a:solidFill>
              </a:rPr>
              <a:t> </a:t>
            </a:r>
            <a:r>
              <a:rPr sz="2400" b="0" i="1" spc="-13" dirty="0">
                <a:solidFill>
                  <a:srgbClr val="F87407"/>
                </a:solidFill>
              </a:rPr>
              <a:t>263-ФЗ</a:t>
            </a:r>
            <a:endParaRPr sz="2400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2</a:t>
            </a:fld>
            <a:endParaRPr lang="ru-RU"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573914"/>
              </p:ext>
            </p:extLst>
          </p:nvPr>
        </p:nvGraphicFramePr>
        <p:xfrm>
          <a:off x="689056" y="1255730"/>
          <a:ext cx="9298802" cy="31281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9601"/>
                <a:gridCol w="3099601"/>
                <a:gridCol w="3099600"/>
              </a:tblGrid>
              <a:tr h="10596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27660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 </a:t>
                      </a:r>
                      <a:r>
                        <a:rPr sz="16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удержания</a:t>
                      </a:r>
                      <a:r>
                        <a:rPr sz="1600" b="1" spc="-7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867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905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28575">
                      <a:solidFill>
                        <a:srgbClr val="A4A4A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85"/>
                        </a:spcBef>
                      </a:pP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перечисления</a:t>
                      </a:r>
                      <a:r>
                        <a:rPr sz="1600" b="1" spc="-6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(п.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НК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 в ред.</a:t>
                      </a:r>
                      <a:r>
                        <a:rPr sz="16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263-ФЗ)</a:t>
                      </a:r>
                    </a:p>
                  </a:txBody>
                  <a:tcPr marL="0" marR="0" marT="221237" marB="0">
                    <a:lnL w="1905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28575">
                      <a:solidFill>
                        <a:srgbClr val="A4A4A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0195">
                        <a:lnSpc>
                          <a:spcPct val="100000"/>
                        </a:lnSpc>
                        <a:spcBef>
                          <a:spcPts val="1185"/>
                        </a:spcBef>
                      </a:pPr>
                      <a:r>
                        <a:rPr sz="16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подачи</a:t>
                      </a:r>
                      <a:r>
                        <a:rPr sz="1600" b="1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Уведомления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965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(п.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НК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 в ред.</a:t>
                      </a:r>
                      <a:r>
                        <a:rPr sz="1600" spc="-4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263-ФЗ)</a:t>
                      </a:r>
                    </a:p>
                  </a:txBody>
                  <a:tcPr marL="0" marR="0" marT="221237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28575">
                      <a:solidFill>
                        <a:srgbClr val="A4A4A4"/>
                      </a:solidFill>
                      <a:prstDash val="solid"/>
                    </a:lnB>
                  </a:tcPr>
                </a:tc>
              </a:tr>
              <a:tr h="508378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800" b="1" dirty="0">
                          <a:latin typeface="Calibri"/>
                          <a:cs typeface="Calibri"/>
                        </a:rPr>
                        <a:t>С 1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по 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8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января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06418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9050">
                      <a:solidFill>
                        <a:srgbClr val="A4A4A4"/>
                      </a:solidFill>
                      <a:prstDash val="solid"/>
                    </a:lnR>
                    <a:lnT w="28575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  <a:solidFill>
                      <a:srgbClr val="A4A4A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8008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позже 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28</a:t>
                      </a:r>
                      <a:r>
                        <a:rPr sz="1800" b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января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06418" marB="0">
                    <a:lnL w="1905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28575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  <a:solidFill>
                      <a:srgbClr val="A4A4A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8072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позже 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25</a:t>
                      </a:r>
                      <a:r>
                        <a:rPr sz="1800" b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января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06418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28575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  <a:solidFill>
                      <a:srgbClr val="A4A4A4">
                        <a:alpha val="19999"/>
                      </a:srgbClr>
                    </a:solidFill>
                  </a:tcPr>
                </a:tc>
              </a:tr>
              <a:tr h="1046068">
                <a:tc>
                  <a:txBody>
                    <a:bodyPr/>
                    <a:lstStyle/>
                    <a:p>
                      <a:pPr marL="162560" marR="527685" algn="just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23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sz="1400" b="1" spc="-9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предшествующего  месяца по </a:t>
                      </a:r>
                      <a:r>
                        <a:rPr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sz="1400" b="1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текущего 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7351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905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90295" marR="306705" indent="-7772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позже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28-го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 текущего  месяца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667" marB="0">
                    <a:lnL w="1905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90930" marR="306070" indent="-7778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позже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25-го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числа текущего  месяца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667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</a:tcPr>
                </a:tc>
              </a:tr>
              <a:tr h="513979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800" b="1" dirty="0">
                          <a:latin typeface="Calibri"/>
                          <a:cs typeface="Calibri"/>
                        </a:rPr>
                        <a:t>С 23 </a:t>
                      </a:r>
                      <a:r>
                        <a:rPr sz="1800" b="1" spc="-5" dirty="0">
                          <a:latin typeface="Calibri"/>
                          <a:cs typeface="Calibri"/>
                        </a:rPr>
                        <a:t>по 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31</a:t>
                      </a:r>
                      <a:r>
                        <a:rPr sz="18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latin typeface="Calibri"/>
                          <a:cs typeface="Calibri"/>
                        </a:rPr>
                        <a:t>декабря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10152" marB="0">
                    <a:lnL w="12700">
                      <a:solidFill>
                        <a:srgbClr val="A4A4A4"/>
                      </a:solidFill>
                      <a:prstDash val="solid"/>
                    </a:lnL>
                    <a:lnR w="1905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  <a:solidFill>
                      <a:srgbClr val="00CC00">
                        <a:alpha val="19999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979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позже последнего рабочего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дня календарного</a:t>
                      </a:r>
                      <a:r>
                        <a:rPr sz="18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года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10152" marB="0">
                    <a:lnL w="19050">
                      <a:solidFill>
                        <a:srgbClr val="A4A4A4"/>
                      </a:solidFill>
                      <a:prstDash val="solid"/>
                    </a:lnL>
                    <a:lnR w="12700">
                      <a:solidFill>
                        <a:srgbClr val="A4A4A4"/>
                      </a:solidFill>
                      <a:prstDash val="solid"/>
                    </a:lnR>
                    <a:lnT w="12700">
                      <a:solidFill>
                        <a:srgbClr val="A4A4A4"/>
                      </a:solidFill>
                      <a:prstDash val="solid"/>
                    </a:lnT>
                    <a:lnB w="12700">
                      <a:solidFill>
                        <a:srgbClr val="A4A4A4"/>
                      </a:solidFill>
                      <a:prstDash val="solid"/>
                    </a:lnB>
                    <a:solidFill>
                      <a:srgbClr val="00CC00">
                        <a:alpha val="19999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889200" y="5004767"/>
            <a:ext cx="8856984" cy="1884381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800" spc="-26" dirty="0">
                <a:latin typeface="Calibri"/>
                <a:cs typeface="Calibri"/>
              </a:rPr>
              <a:t>НДФЛ </a:t>
            </a:r>
            <a:r>
              <a:rPr sz="1800" spc="-6" dirty="0">
                <a:latin typeface="Calibri"/>
                <a:cs typeface="Calibri"/>
              </a:rPr>
              <a:t>уплачивается одним </a:t>
            </a:r>
            <a:r>
              <a:rPr sz="1800" spc="-13" dirty="0">
                <a:latin typeface="Calibri"/>
                <a:cs typeface="Calibri"/>
              </a:rPr>
              <a:t>платежом, </a:t>
            </a:r>
            <a:r>
              <a:rPr sz="1800" dirty="0">
                <a:latin typeface="Calibri"/>
                <a:cs typeface="Calibri"/>
              </a:rPr>
              <a:t>на </a:t>
            </a:r>
            <a:r>
              <a:rPr sz="1800" spc="-13" dirty="0">
                <a:latin typeface="Calibri"/>
                <a:cs typeface="Calibri"/>
              </a:rPr>
              <a:t>один </a:t>
            </a:r>
            <a:r>
              <a:rPr sz="1800" dirty="0">
                <a:latin typeface="Calibri"/>
                <a:cs typeface="Calibri"/>
              </a:rPr>
              <a:t>КБК и в </a:t>
            </a:r>
            <a:r>
              <a:rPr sz="1800" spc="-6" dirty="0">
                <a:latin typeface="Calibri"/>
                <a:cs typeface="Calibri"/>
              </a:rPr>
              <a:t>единый срок. </a:t>
            </a:r>
            <a:r>
              <a:rPr sz="1800" b="1" spc="-6" dirty="0">
                <a:latin typeface="Calibri"/>
                <a:cs typeface="Calibri"/>
              </a:rPr>
              <a:t>Исключение: </a:t>
            </a:r>
            <a:r>
              <a:rPr sz="1800" spc="-26" dirty="0">
                <a:latin typeface="Calibri"/>
                <a:cs typeface="Calibri"/>
              </a:rPr>
              <a:t>НДФЛ </a:t>
            </a:r>
            <a:r>
              <a:rPr sz="1800" dirty="0">
                <a:latin typeface="Calibri"/>
                <a:cs typeface="Calibri"/>
              </a:rPr>
              <a:t>с</a:t>
            </a:r>
            <a:r>
              <a:rPr sz="1800" spc="-83" dirty="0">
                <a:latin typeface="Calibri"/>
                <a:cs typeface="Calibri"/>
              </a:rPr>
              <a:t> </a:t>
            </a:r>
            <a:r>
              <a:rPr sz="1800" spc="-19" dirty="0">
                <a:latin typeface="Calibri"/>
                <a:cs typeface="Calibri"/>
              </a:rPr>
              <a:t>доходов</a:t>
            </a:r>
            <a:endParaRPr sz="1800" dirty="0">
              <a:latin typeface="Calibri"/>
              <a:cs typeface="Calibri"/>
            </a:endParaRPr>
          </a:p>
          <a:p>
            <a:pPr marL="16226"/>
            <a:r>
              <a:rPr sz="1800" spc="-6" dirty="0">
                <a:latin typeface="Calibri"/>
                <a:cs typeface="Calibri"/>
              </a:rPr>
              <a:t>иностранцев, </a:t>
            </a:r>
            <a:r>
              <a:rPr sz="1800" spc="-13" dirty="0">
                <a:latin typeface="Calibri"/>
                <a:cs typeface="Calibri"/>
              </a:rPr>
              <a:t>которые </a:t>
            </a:r>
            <a:r>
              <a:rPr sz="1800" spc="-19" dirty="0">
                <a:latin typeface="Calibri"/>
                <a:cs typeface="Calibri"/>
              </a:rPr>
              <a:t>трудятся </a:t>
            </a:r>
            <a:r>
              <a:rPr sz="1800" dirty="0">
                <a:latin typeface="Calibri"/>
                <a:cs typeface="Calibri"/>
              </a:rPr>
              <a:t>в </a:t>
            </a:r>
            <a:r>
              <a:rPr sz="1800" spc="-6" dirty="0">
                <a:latin typeface="Calibri"/>
                <a:cs typeface="Calibri"/>
              </a:rPr>
              <a:t>РФ </a:t>
            </a:r>
            <a:r>
              <a:rPr sz="1800" dirty="0">
                <a:latin typeface="Calibri"/>
                <a:cs typeface="Calibri"/>
              </a:rPr>
              <a:t>по </a:t>
            </a:r>
            <a:r>
              <a:rPr sz="1800" spc="-6" dirty="0">
                <a:latin typeface="Calibri"/>
                <a:cs typeface="Calibri"/>
              </a:rPr>
              <a:t>найму </a:t>
            </a:r>
            <a:r>
              <a:rPr sz="1800" spc="-26" dirty="0">
                <a:latin typeface="Calibri"/>
                <a:cs typeface="Calibri"/>
              </a:rPr>
              <a:t>(ст. </a:t>
            </a:r>
            <a:r>
              <a:rPr sz="1800" spc="-6" dirty="0">
                <a:latin typeface="Calibri"/>
                <a:cs typeface="Calibri"/>
              </a:rPr>
              <a:t>227.1 НК</a:t>
            </a:r>
            <a:r>
              <a:rPr sz="1800" spc="6" dirty="0">
                <a:latin typeface="Calibri"/>
                <a:cs typeface="Calibri"/>
              </a:rPr>
              <a:t> </a:t>
            </a:r>
            <a:r>
              <a:rPr sz="1800" spc="-6" dirty="0">
                <a:latin typeface="Calibri"/>
                <a:cs typeface="Calibri"/>
              </a:rPr>
              <a:t>РФ)</a:t>
            </a:r>
            <a:endParaRPr sz="1800" dirty="0">
              <a:latin typeface="Calibri"/>
              <a:cs typeface="Calibri"/>
            </a:endParaRPr>
          </a:p>
          <a:p>
            <a:pPr marL="16226" marR="6490">
              <a:spcBef>
                <a:spcPts val="1559"/>
              </a:spcBef>
            </a:pPr>
            <a:r>
              <a:rPr sz="1800" dirty="0" smtClean="0">
                <a:latin typeface="Calibri"/>
                <a:cs typeface="Calibri"/>
              </a:rPr>
              <a:t>С </a:t>
            </a:r>
            <a:r>
              <a:rPr sz="1800" spc="-6" dirty="0">
                <a:latin typeface="Calibri"/>
                <a:cs typeface="Calibri"/>
              </a:rPr>
              <a:t>2023 </a:t>
            </a:r>
            <a:r>
              <a:rPr sz="1800" spc="-45" dirty="0">
                <a:latin typeface="Calibri"/>
                <a:cs typeface="Calibri"/>
              </a:rPr>
              <a:t>г. </a:t>
            </a:r>
            <a:r>
              <a:rPr sz="1800" spc="-13" dirty="0">
                <a:latin typeface="Calibri"/>
                <a:cs typeface="Calibri"/>
              </a:rPr>
              <a:t>отменяются </a:t>
            </a:r>
            <a:r>
              <a:rPr sz="1800" spc="-6" dirty="0">
                <a:latin typeface="Calibri"/>
                <a:cs typeface="Calibri"/>
              </a:rPr>
              <a:t>положения </a:t>
            </a:r>
            <a:r>
              <a:rPr sz="1800" dirty="0">
                <a:latin typeface="Calibri"/>
                <a:cs typeface="Calibri"/>
              </a:rPr>
              <a:t>п. 9 </a:t>
            </a:r>
            <a:r>
              <a:rPr sz="1800" spc="-32" dirty="0">
                <a:latin typeface="Calibri"/>
                <a:cs typeface="Calibri"/>
              </a:rPr>
              <a:t>ст. </a:t>
            </a:r>
            <a:r>
              <a:rPr sz="1800" spc="-6" dirty="0">
                <a:latin typeface="Calibri"/>
                <a:cs typeface="Calibri"/>
              </a:rPr>
              <a:t>226 НК </a:t>
            </a:r>
            <a:r>
              <a:rPr sz="1800" spc="-57" dirty="0">
                <a:latin typeface="Calibri"/>
                <a:cs typeface="Calibri"/>
              </a:rPr>
              <a:t>РФ, </a:t>
            </a:r>
            <a:r>
              <a:rPr sz="1800" dirty="0">
                <a:latin typeface="Calibri"/>
                <a:cs typeface="Calibri"/>
              </a:rPr>
              <a:t>запрещающие </a:t>
            </a:r>
            <a:r>
              <a:rPr sz="1800" spc="-6" dirty="0">
                <a:latin typeface="Calibri"/>
                <a:cs typeface="Calibri"/>
              </a:rPr>
              <a:t>налоговым агентам </a:t>
            </a:r>
            <a:r>
              <a:rPr sz="1800" dirty="0">
                <a:latin typeface="Calibri"/>
                <a:cs typeface="Calibri"/>
              </a:rPr>
              <a:t>уплачивать </a:t>
            </a:r>
            <a:r>
              <a:rPr sz="1800" spc="-32" dirty="0">
                <a:latin typeface="Calibri"/>
                <a:cs typeface="Calibri"/>
              </a:rPr>
              <a:t>НДФЛ  </a:t>
            </a:r>
            <a:r>
              <a:rPr sz="1800" dirty="0">
                <a:latin typeface="Calibri"/>
                <a:cs typeface="Calibri"/>
              </a:rPr>
              <a:t>из </a:t>
            </a:r>
            <a:r>
              <a:rPr sz="1800" spc="-6" dirty="0">
                <a:latin typeface="Calibri"/>
                <a:cs typeface="Calibri"/>
              </a:rPr>
              <a:t>собственных </a:t>
            </a:r>
            <a:r>
              <a:rPr sz="1800" spc="-13" dirty="0">
                <a:latin typeface="Calibri"/>
                <a:cs typeface="Calibri"/>
              </a:rPr>
              <a:t>средств. </a:t>
            </a:r>
            <a:r>
              <a:rPr sz="1800" b="1" spc="-6" dirty="0">
                <a:solidFill>
                  <a:srgbClr val="00CC00"/>
                </a:solidFill>
                <a:latin typeface="Calibri"/>
                <a:cs typeface="Calibri"/>
              </a:rPr>
              <a:t>Переводить деньги на </a:t>
            </a:r>
            <a:r>
              <a:rPr sz="1800" b="1" dirty="0">
                <a:solidFill>
                  <a:srgbClr val="00CC00"/>
                </a:solidFill>
                <a:latin typeface="Calibri"/>
                <a:cs typeface="Calibri"/>
              </a:rPr>
              <a:t>ЕНС для уплаты </a:t>
            </a:r>
            <a:r>
              <a:rPr sz="1800" b="1" spc="-32" dirty="0">
                <a:solidFill>
                  <a:srgbClr val="00CC00"/>
                </a:solidFill>
                <a:latin typeface="Calibri"/>
                <a:cs typeface="Calibri"/>
              </a:rPr>
              <a:t>НДФЛ </a:t>
            </a:r>
            <a:r>
              <a:rPr sz="1800" b="1" spc="-6" dirty="0">
                <a:solidFill>
                  <a:srgbClr val="00CC00"/>
                </a:solidFill>
                <a:latin typeface="Calibri"/>
                <a:cs typeface="Calibri"/>
              </a:rPr>
              <a:t>можно </a:t>
            </a:r>
            <a:r>
              <a:rPr sz="1800" b="1" spc="-26" dirty="0">
                <a:solidFill>
                  <a:srgbClr val="00CC00"/>
                </a:solidFill>
                <a:latin typeface="Calibri"/>
                <a:cs typeface="Calibri"/>
              </a:rPr>
              <a:t>будет </a:t>
            </a:r>
            <a:r>
              <a:rPr sz="1800" b="1" spc="-13" dirty="0">
                <a:solidFill>
                  <a:srgbClr val="00CC00"/>
                </a:solidFill>
                <a:latin typeface="Calibri"/>
                <a:cs typeface="Calibri"/>
              </a:rPr>
              <a:t>до </a:t>
            </a:r>
            <a:r>
              <a:rPr sz="1800" b="1" spc="-19" dirty="0">
                <a:solidFill>
                  <a:srgbClr val="00CC00"/>
                </a:solidFill>
                <a:latin typeface="Calibri"/>
                <a:cs typeface="Calibri"/>
              </a:rPr>
              <a:t>удержания  </a:t>
            </a:r>
            <a:r>
              <a:rPr sz="1800" b="1" dirty="0">
                <a:solidFill>
                  <a:srgbClr val="00CC00"/>
                </a:solidFill>
                <a:latin typeface="Calibri"/>
                <a:cs typeface="Calibri"/>
              </a:rPr>
              <a:t>налога.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58629" y="5282653"/>
            <a:ext cx="231793" cy="2914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535923" y="6278052"/>
            <a:ext cx="231793" cy="2913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063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567752" y="2298586"/>
            <a:ext cx="6046969" cy="2688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4657570" y="1879861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3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7054822" y="1871833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3936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3721155" y="1906931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3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468392" y="1743011"/>
            <a:ext cx="144360" cy="9521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2539830" y="1772510"/>
            <a:ext cx="0" cy="827071"/>
          </a:xfrm>
          <a:custGeom>
            <a:avLst/>
            <a:gdLst/>
            <a:ahLst/>
            <a:cxnLst/>
            <a:rect l="l" t="t" r="r" b="b"/>
            <a:pathLst>
              <a:path h="562610">
                <a:moveTo>
                  <a:pt x="0" y="0"/>
                </a:moveTo>
                <a:lnTo>
                  <a:pt x="0" y="562101"/>
                </a:lnTo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483582" y="1588625"/>
            <a:ext cx="1297760" cy="308772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900" b="1" dirty="0">
                <a:latin typeface="Calibri"/>
                <a:cs typeface="Calibri"/>
              </a:rPr>
              <a:t>П</a:t>
            </a:r>
            <a:r>
              <a:rPr sz="1900" b="1" spc="6" dirty="0">
                <a:latin typeface="Calibri"/>
                <a:cs typeface="Calibri"/>
              </a:rPr>
              <a:t>Р</a:t>
            </a:r>
            <a:r>
              <a:rPr sz="1900" b="1" spc="-13" dirty="0">
                <a:latin typeface="Calibri"/>
                <a:cs typeface="Calibri"/>
              </a:rPr>
              <a:t>И</a:t>
            </a:r>
            <a:r>
              <a:rPr sz="1900" b="1" dirty="0">
                <a:latin typeface="Calibri"/>
                <a:cs typeface="Calibri"/>
              </a:rPr>
              <a:t>МЕР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65413" y="2542823"/>
            <a:ext cx="6499805" cy="1814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2214871" y="2598833"/>
            <a:ext cx="6400445" cy="0"/>
          </a:xfrm>
          <a:custGeom>
            <a:avLst/>
            <a:gdLst/>
            <a:ahLst/>
            <a:cxnLst/>
            <a:rect l="l" t="t" r="r" b="b"/>
            <a:pathLst>
              <a:path w="5473065">
                <a:moveTo>
                  <a:pt x="0" y="0"/>
                </a:moveTo>
                <a:lnTo>
                  <a:pt x="5472557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912336" y="2542823"/>
            <a:ext cx="244165" cy="1814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962239" y="259883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1659260" y="2542823"/>
            <a:ext cx="244165" cy="1814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1709608" y="259883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2416709" y="2477855"/>
            <a:ext cx="245948" cy="3091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/>
          <p:nvPr/>
        </p:nvSpPr>
        <p:spPr>
          <a:xfrm>
            <a:off x="3598329" y="2491296"/>
            <a:ext cx="245947" cy="311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/>
          <p:nvPr/>
        </p:nvSpPr>
        <p:spPr>
          <a:xfrm>
            <a:off x="3317924" y="2689943"/>
            <a:ext cx="683932" cy="540424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8</a:t>
            </a:r>
            <a:r>
              <a:rPr sz="1700" b="1" spc="-89" dirty="0">
                <a:solidFill>
                  <a:srgbClr val="F87407"/>
                </a:solidFill>
                <a:latin typeface="Calibri"/>
                <a:cs typeface="Calibri"/>
              </a:rPr>
              <a:t> 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число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672346" y="2542823"/>
            <a:ext cx="244166" cy="1814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object 20"/>
          <p:cNvSpPr/>
          <p:nvPr/>
        </p:nvSpPr>
        <p:spPr>
          <a:xfrm>
            <a:off x="8722547" y="259883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21"/>
          <p:cNvSpPr/>
          <p:nvPr/>
        </p:nvSpPr>
        <p:spPr>
          <a:xfrm>
            <a:off x="8925425" y="2542823"/>
            <a:ext cx="244166" cy="1814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/>
          <p:nvPr/>
        </p:nvSpPr>
        <p:spPr>
          <a:xfrm>
            <a:off x="8975178" y="259883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1794708" y="1711646"/>
            <a:ext cx="818045" cy="7124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1828571" y="1774376"/>
            <a:ext cx="794876" cy="6586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/>
          <p:nvPr/>
        </p:nvSpPr>
        <p:spPr>
          <a:xfrm>
            <a:off x="1866147" y="1769335"/>
            <a:ext cx="674278" cy="529288"/>
          </a:xfrm>
          <a:custGeom>
            <a:avLst/>
            <a:gdLst/>
            <a:ahLst/>
            <a:cxnLst/>
            <a:rect l="l" t="t" r="r" b="b"/>
            <a:pathLst>
              <a:path w="576580" h="360044">
                <a:moveTo>
                  <a:pt x="0" y="36068"/>
                </a:moveTo>
                <a:lnTo>
                  <a:pt x="11322" y="50041"/>
                </a:lnTo>
                <a:lnTo>
                  <a:pt x="42195" y="61467"/>
                </a:lnTo>
                <a:lnTo>
                  <a:pt x="87975" y="69179"/>
                </a:lnTo>
                <a:lnTo>
                  <a:pt x="144018" y="72009"/>
                </a:lnTo>
                <a:lnTo>
                  <a:pt x="200114" y="69179"/>
                </a:lnTo>
                <a:lnTo>
                  <a:pt x="245887" y="61468"/>
                </a:lnTo>
                <a:lnTo>
                  <a:pt x="276731" y="50041"/>
                </a:lnTo>
                <a:lnTo>
                  <a:pt x="288036" y="36068"/>
                </a:lnTo>
                <a:lnTo>
                  <a:pt x="299358" y="22020"/>
                </a:lnTo>
                <a:lnTo>
                  <a:pt x="330231" y="10556"/>
                </a:lnTo>
                <a:lnTo>
                  <a:pt x="376011" y="2831"/>
                </a:lnTo>
                <a:lnTo>
                  <a:pt x="432053" y="0"/>
                </a:lnTo>
                <a:lnTo>
                  <a:pt x="488150" y="2831"/>
                </a:lnTo>
                <a:lnTo>
                  <a:pt x="533923" y="10556"/>
                </a:lnTo>
                <a:lnTo>
                  <a:pt x="564767" y="22020"/>
                </a:lnTo>
                <a:lnTo>
                  <a:pt x="576071" y="36068"/>
                </a:lnTo>
                <a:lnTo>
                  <a:pt x="576071" y="324104"/>
                </a:lnTo>
                <a:lnTo>
                  <a:pt x="564767" y="310056"/>
                </a:lnTo>
                <a:lnTo>
                  <a:pt x="533923" y="298592"/>
                </a:lnTo>
                <a:lnTo>
                  <a:pt x="488150" y="290867"/>
                </a:lnTo>
                <a:lnTo>
                  <a:pt x="432053" y="288036"/>
                </a:lnTo>
                <a:lnTo>
                  <a:pt x="376011" y="290867"/>
                </a:lnTo>
                <a:lnTo>
                  <a:pt x="330231" y="298592"/>
                </a:lnTo>
                <a:lnTo>
                  <a:pt x="299358" y="310056"/>
                </a:lnTo>
                <a:lnTo>
                  <a:pt x="288036" y="324104"/>
                </a:lnTo>
                <a:lnTo>
                  <a:pt x="276731" y="338077"/>
                </a:lnTo>
                <a:lnTo>
                  <a:pt x="245887" y="349503"/>
                </a:lnTo>
                <a:lnTo>
                  <a:pt x="200114" y="357215"/>
                </a:lnTo>
                <a:lnTo>
                  <a:pt x="144018" y="360045"/>
                </a:lnTo>
                <a:lnTo>
                  <a:pt x="87975" y="357215"/>
                </a:lnTo>
                <a:lnTo>
                  <a:pt x="42195" y="349504"/>
                </a:lnTo>
                <a:lnTo>
                  <a:pt x="11322" y="338077"/>
                </a:lnTo>
                <a:lnTo>
                  <a:pt x="0" y="324104"/>
                </a:lnTo>
                <a:lnTo>
                  <a:pt x="0" y="36068"/>
                </a:lnTo>
                <a:close/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object 26"/>
          <p:cNvSpPr txBox="1"/>
          <p:nvPr/>
        </p:nvSpPr>
        <p:spPr>
          <a:xfrm>
            <a:off x="1903426" y="1846628"/>
            <a:ext cx="519076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spc="-6" dirty="0">
                <a:solidFill>
                  <a:srgbClr val="1F3863"/>
                </a:solidFill>
                <a:latin typeface="Calibri"/>
                <a:cs typeface="Calibri"/>
              </a:rPr>
              <a:t>2023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42445" y="1239972"/>
            <a:ext cx="1155754" cy="53878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>
              <a:spcBef>
                <a:spcPts val="121"/>
              </a:spcBef>
            </a:pPr>
            <a:r>
              <a:rPr sz="1700" b="1" i="1" spc="-6" dirty="0">
                <a:latin typeface="Calibri"/>
                <a:cs typeface="Calibri"/>
              </a:rPr>
              <a:t>Выплата</a:t>
            </a:r>
            <a:endParaRPr sz="1700" dirty="0">
              <a:latin typeface="Calibri"/>
              <a:cs typeface="Calibri"/>
            </a:endParaRPr>
          </a:p>
          <a:p>
            <a:pPr marL="16226"/>
            <a:r>
              <a:rPr sz="1700" b="1" i="1" spc="-6" dirty="0">
                <a:latin typeface="Calibri"/>
                <a:cs typeface="Calibri"/>
              </a:rPr>
              <a:t>зарплаты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931104" y="2491296"/>
            <a:ext cx="247730" cy="3114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9" name="object 29"/>
          <p:cNvSpPr txBox="1"/>
          <p:nvPr/>
        </p:nvSpPr>
        <p:spPr>
          <a:xfrm>
            <a:off x="6937938" y="1256102"/>
            <a:ext cx="3094698" cy="841432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 err="1">
                <a:latin typeface="Calibri"/>
                <a:cs typeface="Calibri"/>
              </a:rPr>
              <a:t>Выплата</a:t>
            </a:r>
            <a:r>
              <a:rPr sz="1700" b="1" i="1" spc="-6" dirty="0">
                <a:latin typeface="Calibri"/>
                <a:cs typeface="Calibri"/>
              </a:rPr>
              <a:t>  </a:t>
            </a:r>
            <a:r>
              <a:rPr sz="1700" b="1" i="1" spc="-13" dirty="0" err="1" smtClean="0">
                <a:latin typeface="Calibri"/>
                <a:cs typeface="Calibri"/>
              </a:rPr>
              <a:t>аванса</a:t>
            </a:r>
            <a:r>
              <a:rPr lang="ru-RU" sz="1700" b="1" i="1" spc="-13" dirty="0" smtClean="0">
                <a:latin typeface="Calibri"/>
                <a:cs typeface="Calibri"/>
              </a:rPr>
              <a:t> </a:t>
            </a:r>
          </a:p>
          <a:p>
            <a:pPr marL="16226" marR="6490">
              <a:spcBef>
                <a:spcPts val="121"/>
              </a:spcBef>
            </a:pPr>
            <a:r>
              <a:rPr lang="ru-RU" sz="1700" b="1" dirty="0">
                <a:solidFill>
                  <a:srgbClr val="005AA9"/>
                </a:solidFill>
              </a:rPr>
              <a:t>и</a:t>
            </a:r>
            <a:r>
              <a:rPr lang="ru-RU" sz="1700" b="1" dirty="0" smtClean="0">
                <a:solidFill>
                  <a:srgbClr val="005AA9"/>
                </a:solidFill>
              </a:rPr>
              <a:t>ли </a:t>
            </a:r>
            <a:r>
              <a:rPr lang="ru-RU" sz="1700" b="1" dirty="0">
                <a:solidFill>
                  <a:srgbClr val="005AA9"/>
                </a:solidFill>
              </a:rPr>
              <a:t>з/п за 1 половину месяца</a:t>
            </a:r>
          </a:p>
          <a:p>
            <a:pPr marL="16226" marR="6490">
              <a:spcBef>
                <a:spcPts val="121"/>
              </a:spcBef>
            </a:pPr>
            <a:endParaRPr sz="1700" dirty="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34001" y="2477855"/>
            <a:ext cx="247730" cy="30917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object 31"/>
          <p:cNvSpPr txBox="1"/>
          <p:nvPr/>
        </p:nvSpPr>
        <p:spPr>
          <a:xfrm>
            <a:off x="4546626" y="1256102"/>
            <a:ext cx="1044610" cy="53878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>
                <a:latin typeface="Calibri"/>
                <a:cs typeface="Calibri"/>
              </a:rPr>
              <a:t>Выплата  </a:t>
            </a:r>
            <a:r>
              <a:rPr sz="1700" b="1" i="1" spc="-13" dirty="0">
                <a:latin typeface="Calibri"/>
                <a:cs typeface="Calibri"/>
              </a:rPr>
              <a:t>отпуска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597234" y="2701630"/>
            <a:ext cx="787153" cy="540424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23</a:t>
            </a:r>
            <a:r>
              <a:rPr sz="1700" b="1" spc="-77" dirty="0">
                <a:solidFill>
                  <a:srgbClr val="F87407"/>
                </a:solidFill>
                <a:latin typeface="Calibri"/>
                <a:cs typeface="Calibri"/>
              </a:rPr>
              <a:t> 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число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259685" y="2701630"/>
            <a:ext cx="787153" cy="540424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10</a:t>
            </a:r>
            <a:r>
              <a:rPr sz="1700" b="1" spc="-77" dirty="0">
                <a:solidFill>
                  <a:srgbClr val="F87407"/>
                </a:solidFill>
                <a:latin typeface="Calibri"/>
                <a:cs typeface="Calibri"/>
              </a:rPr>
              <a:t> 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число</a:t>
            </a:r>
            <a:endParaRPr sz="1700" dirty="0">
              <a:latin typeface="Calibri"/>
              <a:cs typeface="Calibri"/>
            </a:endParaRPr>
          </a:p>
        </p:txBody>
      </p:sp>
      <p:graphicFrame>
        <p:nvGraphicFramePr>
          <p:cNvPr id="34" name="object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574192"/>
              </p:ext>
            </p:extLst>
          </p:nvPr>
        </p:nvGraphicFramePr>
        <p:xfrm>
          <a:off x="666179" y="3775217"/>
          <a:ext cx="9073008" cy="33493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8252"/>
                <a:gridCol w="2268252"/>
                <a:gridCol w="2268252"/>
                <a:gridCol w="2268252"/>
              </a:tblGrid>
              <a:tr h="1310617">
                <a:tc>
                  <a:txBody>
                    <a:bodyPr/>
                    <a:lstStyle/>
                    <a:p>
                      <a:pPr marL="91440" marR="2235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000" b="1" dirty="0">
                          <a:solidFill>
                            <a:srgbClr val="F87407"/>
                          </a:solidFill>
                          <a:latin typeface="Segoe UI Symbol"/>
                          <a:cs typeface="Segoe UI Symbol"/>
                        </a:rPr>
                        <a:t>8-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го числа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 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со всей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ЗП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2544" marB="0">
                    <a:lnL w="12700">
                      <a:solidFill>
                        <a:srgbClr val="5B9BD4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327660">
                        <a:lnSpc>
                          <a:spcPct val="100499"/>
                        </a:lnSpc>
                        <a:spcBef>
                          <a:spcPts val="315"/>
                        </a:spcBef>
                      </a:pPr>
                      <a:r>
                        <a:rPr sz="2000" b="1" dirty="0">
                          <a:solidFill>
                            <a:srgbClr val="F87407"/>
                          </a:solidFill>
                          <a:latin typeface="Segoe UI Symbol"/>
                          <a:cs typeface="Segoe UI Symbol"/>
                        </a:rPr>
                        <a:t>9-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го числа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срок перечисления 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5881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000" b="1" dirty="0">
                          <a:solidFill>
                            <a:srgbClr val="00CC00"/>
                          </a:solidFill>
                          <a:latin typeface="Segoe UI Symbol"/>
                          <a:cs typeface="Segoe UI Symbol"/>
                        </a:rPr>
                        <a:t>8-</a:t>
                      </a:r>
                      <a:r>
                        <a:rPr sz="2000" b="1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го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92075" marR="1117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в 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части ЗП, 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выплачиваемой</a:t>
                      </a:r>
                      <a:r>
                        <a:rPr sz="19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8-го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2544" marB="0">
                    <a:lnL w="1905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ts val="1555"/>
                        </a:lnSpc>
                      </a:pPr>
                      <a:r>
                        <a:rPr sz="1900" spc="-5" dirty="0">
                          <a:latin typeface="Arial Narrow"/>
                          <a:cs typeface="Arial Narrow"/>
                        </a:rPr>
                        <a:t>Перечисление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  <a:p>
                      <a:pPr marL="1905" algn="ctr">
                        <a:lnSpc>
                          <a:spcPts val="1614"/>
                        </a:lnSpc>
                      </a:pPr>
                      <a:r>
                        <a:rPr sz="2000" b="1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до </a:t>
                      </a:r>
                      <a:r>
                        <a:rPr sz="2000" b="1" dirty="0">
                          <a:solidFill>
                            <a:srgbClr val="00CC00"/>
                          </a:solidFill>
                          <a:latin typeface="Segoe UI Symbol"/>
                          <a:cs typeface="Segoe UI Symbol"/>
                        </a:rPr>
                        <a:t>28-</a:t>
                      </a:r>
                      <a:r>
                        <a:rPr sz="2000" b="1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го</a:t>
                      </a:r>
                      <a:r>
                        <a:rPr sz="2000" b="1" spc="-114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числа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u="heavy" spc="-320" dirty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900" b="1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 Narrow"/>
                          <a:cs typeface="Arial Narrow"/>
                        </a:rPr>
                        <a:t>текущего</a:t>
                      </a:r>
                      <a:r>
                        <a:rPr sz="1900" b="1" spc="-7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месяца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R w="12700">
                      <a:solidFill>
                        <a:srgbClr val="5B9BD4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</a:tr>
              <a:tr h="1019370">
                <a:tc>
                  <a:txBody>
                    <a:bodyPr/>
                    <a:lstStyle/>
                    <a:p>
                      <a:pPr marL="91440" marR="22352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b="1" dirty="0">
                          <a:solidFill>
                            <a:srgbClr val="F87407"/>
                          </a:solidFill>
                          <a:latin typeface="Segoe UI Symbol"/>
                          <a:cs typeface="Segoe UI Symbol"/>
                        </a:rPr>
                        <a:t>10-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го числа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 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с</a:t>
                      </a:r>
                      <a:r>
                        <a:rPr sz="19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отпускных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3477" marB="0">
                    <a:lnL w="12700">
                      <a:solidFill>
                        <a:srgbClr val="5B9BD4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327660">
                        <a:lnSpc>
                          <a:spcPct val="100499"/>
                        </a:lnSpc>
                        <a:spcBef>
                          <a:spcPts val="315"/>
                        </a:spcBef>
                      </a:pPr>
                      <a:r>
                        <a:rPr sz="2000" b="1" dirty="0">
                          <a:solidFill>
                            <a:srgbClr val="F87407"/>
                          </a:solidFill>
                          <a:latin typeface="Segoe UI Symbol"/>
                          <a:cs typeface="Segoe UI Symbol"/>
                        </a:rPr>
                        <a:t>11-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го числа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срок перечисления 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5881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000" b="1" spc="-5" dirty="0">
                          <a:solidFill>
                            <a:srgbClr val="00CC00"/>
                          </a:solidFill>
                          <a:latin typeface="Segoe UI Symbol"/>
                          <a:cs typeface="Segoe UI Symbol"/>
                        </a:rPr>
                        <a:t>10-</a:t>
                      </a:r>
                      <a:r>
                        <a:rPr sz="2000" b="1" spc="-5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го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</a:t>
                      </a:r>
                      <a:r>
                        <a:rPr sz="1900" spc="2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с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900" spc="-10" dirty="0">
                          <a:latin typeface="Arial Narrow"/>
                          <a:cs typeface="Arial Narrow"/>
                        </a:rPr>
                        <a:t>отпускных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0677" marB="0">
                    <a:lnL w="1905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5B9BD4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</a:tr>
              <a:tr h="1019369">
                <a:tc>
                  <a:txBody>
                    <a:bodyPr/>
                    <a:lstStyle/>
                    <a:p>
                      <a:pPr marL="91440" marR="548640">
                        <a:lnSpc>
                          <a:spcPct val="100400"/>
                        </a:lnSpc>
                        <a:spcBef>
                          <a:spcPts val="320"/>
                        </a:spcBef>
                      </a:pPr>
                      <a:r>
                        <a:rPr sz="2000" b="1" dirty="0">
                          <a:solidFill>
                            <a:srgbClr val="F87407"/>
                          </a:solidFill>
                          <a:latin typeface="Segoe UI Symbol"/>
                          <a:cs typeface="Segoe UI Symbol"/>
                        </a:rPr>
                        <a:t>23-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го</a:t>
                      </a:r>
                      <a:r>
                        <a:rPr sz="2000" b="1" spc="-125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solidFill>
                            <a:srgbClr val="F87407"/>
                          </a:solidFill>
                          <a:latin typeface="Arial"/>
                          <a:cs typeface="Arial"/>
                        </a:rPr>
                        <a:t>числа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не 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59743" marB="0">
                    <a:lnL w="12700">
                      <a:solidFill>
                        <a:srgbClr val="5B9BD4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b="1" spc="-5" dirty="0">
                          <a:solidFill>
                            <a:srgbClr val="00CC00"/>
                          </a:solidFill>
                          <a:latin typeface="Segoe UI Symbol"/>
                          <a:cs typeface="Segoe UI Symbol"/>
                        </a:rPr>
                        <a:t>23-</a:t>
                      </a:r>
                      <a:r>
                        <a:rPr sz="2000" b="1" spc="-5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го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92075" marR="11557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900" spc="-5" dirty="0">
                          <a:latin typeface="Arial Narrow"/>
                          <a:cs typeface="Arial Narrow"/>
                        </a:rPr>
                        <a:t>НДФЛ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удерживается </a:t>
                      </a:r>
                      <a:r>
                        <a:rPr sz="1900" spc="-5" dirty="0">
                          <a:latin typeface="Arial Narrow"/>
                          <a:cs typeface="Arial Narrow"/>
                        </a:rPr>
                        <a:t>с 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аванса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1610" marB="0">
                    <a:lnL w="1905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55"/>
                        </a:lnSpc>
                        <a:spcBef>
                          <a:spcPts val="340"/>
                        </a:spcBef>
                      </a:pPr>
                      <a:r>
                        <a:rPr sz="1900" spc="-5" dirty="0">
                          <a:latin typeface="Arial Narrow"/>
                          <a:cs typeface="Arial Narrow"/>
                        </a:rPr>
                        <a:t>Перечисление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  <a:p>
                      <a:pPr marL="1905" algn="ctr">
                        <a:lnSpc>
                          <a:spcPts val="1614"/>
                        </a:lnSpc>
                      </a:pPr>
                      <a:r>
                        <a:rPr sz="2000" b="1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до </a:t>
                      </a:r>
                      <a:r>
                        <a:rPr sz="2000" b="1" dirty="0">
                          <a:solidFill>
                            <a:srgbClr val="00CC00"/>
                          </a:solidFill>
                          <a:latin typeface="Segoe UI Symbol"/>
                          <a:cs typeface="Segoe UI Symbol"/>
                        </a:rPr>
                        <a:t>28-</a:t>
                      </a:r>
                      <a:r>
                        <a:rPr sz="2000" b="1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го</a:t>
                      </a:r>
                      <a:r>
                        <a:rPr sz="2000" b="1" spc="-65" dirty="0">
                          <a:solidFill>
                            <a:srgbClr val="00CC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числа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 u="heavy" spc="-320" dirty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900" b="1" u="heavy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Arial Narrow"/>
                          <a:cs typeface="Arial Narrow"/>
                        </a:rPr>
                        <a:t>следующего</a:t>
                      </a:r>
                      <a:r>
                        <a:rPr sz="1900" b="1" spc="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900" spc="-10" dirty="0">
                          <a:latin typeface="Arial Narrow"/>
                          <a:cs typeface="Arial Narrow"/>
                        </a:rPr>
                        <a:t>месяца</a:t>
                      </a:r>
                      <a:endParaRPr sz="1900" dirty="0">
                        <a:latin typeface="Arial Narrow"/>
                        <a:cs typeface="Arial Narrow"/>
                      </a:endParaRPr>
                    </a:p>
                  </a:txBody>
                  <a:tcPr marL="0" marR="0" marT="63477" marB="0">
                    <a:lnR w="12700">
                      <a:solidFill>
                        <a:srgbClr val="5B9BD4"/>
                      </a:solidFill>
                      <a:prstDash val="solid"/>
                    </a:lnR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</a:tr>
            </a:tbl>
          </a:graphicData>
        </a:graphic>
      </p:graphicFrame>
      <p:sp>
        <p:nvSpPr>
          <p:cNvPr id="36" name="object 36"/>
          <p:cNvSpPr txBox="1"/>
          <p:nvPr/>
        </p:nvSpPr>
        <p:spPr>
          <a:xfrm>
            <a:off x="2839541" y="3252971"/>
            <a:ext cx="1335784" cy="431883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lang="ru-RU" sz="2700" b="1" spc="-6" dirty="0" smtClean="0">
                <a:latin typeface="Calibri"/>
                <a:cs typeface="Calibri"/>
              </a:rPr>
              <a:t>2022 год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13079" y="3234354"/>
            <a:ext cx="1369925" cy="431883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lang="ru-RU" sz="2700" b="1" spc="-38" dirty="0" smtClean="0">
                <a:solidFill>
                  <a:srgbClr val="00CC00"/>
                </a:solidFill>
                <a:latin typeface="Calibri"/>
                <a:cs typeface="Calibri"/>
              </a:rPr>
              <a:t>2023 год</a:t>
            </a:r>
            <a:endParaRPr sz="2700" dirty="0">
              <a:latin typeface="Calibri"/>
              <a:cs typeface="Calibri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1132462" y="612279"/>
            <a:ext cx="8580438" cy="385716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 algn="ctr">
              <a:lnSpc>
                <a:spcPct val="100000"/>
              </a:lnSpc>
              <a:spcBef>
                <a:spcPts val="128"/>
              </a:spcBef>
            </a:pPr>
            <a:r>
              <a:rPr sz="2300" b="0" dirty="0">
                <a:solidFill>
                  <a:srgbClr val="F87407"/>
                </a:solidFill>
                <a:latin typeface="Segoe UI Symbol"/>
                <a:cs typeface="Segoe UI Symbol"/>
              </a:rPr>
              <a:t>📑 </a:t>
            </a:r>
            <a:r>
              <a:rPr sz="2400" b="0" i="1" spc="-6" dirty="0">
                <a:solidFill>
                  <a:srgbClr val="F87407"/>
                </a:solidFill>
              </a:rPr>
              <a:t>Федеральный </a:t>
            </a:r>
            <a:r>
              <a:rPr sz="2400" b="0" i="1" spc="-13" dirty="0">
                <a:solidFill>
                  <a:srgbClr val="F87407"/>
                </a:solidFill>
              </a:rPr>
              <a:t>закон от 14.07.2022 </a:t>
            </a:r>
            <a:r>
              <a:rPr sz="2400" b="0" i="1" spc="-6" dirty="0">
                <a:solidFill>
                  <a:srgbClr val="F87407"/>
                </a:solidFill>
              </a:rPr>
              <a:t>№</a:t>
            </a:r>
            <a:r>
              <a:rPr sz="2400" b="0" i="1" spc="6" dirty="0">
                <a:solidFill>
                  <a:srgbClr val="F87407"/>
                </a:solidFill>
              </a:rPr>
              <a:t> </a:t>
            </a:r>
            <a:r>
              <a:rPr sz="2400" b="0" i="1" spc="-13" dirty="0">
                <a:solidFill>
                  <a:srgbClr val="F87407"/>
                </a:solidFill>
              </a:rPr>
              <a:t>263-ФЗ</a:t>
            </a:r>
            <a:endParaRPr sz="2400" dirty="0"/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3</a:t>
            </a:fld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800388" y="1436857"/>
            <a:ext cx="2232248" cy="4605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0380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19327" y="2214572"/>
            <a:ext cx="2790532" cy="2688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7149578" y="2483455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3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2415519" y="2196836"/>
            <a:ext cx="2883801" cy="2688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7775438" y="1756079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3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4748612" y="1756079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3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315122" y="1642193"/>
            <a:ext cx="144360" cy="9521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2387597" y="1670758"/>
            <a:ext cx="0" cy="827071"/>
          </a:xfrm>
          <a:custGeom>
            <a:avLst/>
            <a:gdLst/>
            <a:ahLst/>
            <a:cxnLst/>
            <a:rect l="l" t="t" r="r" b="b"/>
            <a:pathLst>
              <a:path h="562610">
                <a:moveTo>
                  <a:pt x="0" y="0"/>
                </a:moveTo>
                <a:lnTo>
                  <a:pt x="0" y="562101"/>
                </a:lnTo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2012140" y="2439766"/>
            <a:ext cx="6499805" cy="1814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062489" y="2497084"/>
            <a:ext cx="6400445" cy="0"/>
          </a:xfrm>
          <a:custGeom>
            <a:avLst/>
            <a:gdLst/>
            <a:ahLst/>
            <a:cxnLst/>
            <a:rect l="l" t="t" r="r" b="b"/>
            <a:pathLst>
              <a:path w="5473065">
                <a:moveTo>
                  <a:pt x="0" y="0"/>
                </a:moveTo>
                <a:lnTo>
                  <a:pt x="5472683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1760846" y="2439766"/>
            <a:ext cx="244165" cy="1814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809859" y="2497084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507769" y="2439766"/>
            <a:ext cx="244165" cy="181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1557226" y="2497084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2263435" y="2374795"/>
            <a:ext cx="247730" cy="311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/>
          <p:nvPr/>
        </p:nvSpPr>
        <p:spPr>
          <a:xfrm>
            <a:off x="4624895" y="2385999"/>
            <a:ext cx="247730" cy="311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 txBox="1"/>
          <p:nvPr/>
        </p:nvSpPr>
        <p:spPr>
          <a:xfrm>
            <a:off x="4464642" y="2631320"/>
            <a:ext cx="676136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2</a:t>
            </a:r>
            <a:r>
              <a:rPr sz="1700" b="1" spc="-13" dirty="0">
                <a:solidFill>
                  <a:srgbClr val="F87407"/>
                </a:solidFill>
                <a:latin typeface="Calibri"/>
                <a:cs typeface="Calibri"/>
              </a:rPr>
              <a:t>4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.</a:t>
            </a:r>
            <a:r>
              <a:rPr sz="1700" b="1" spc="-13" dirty="0">
                <a:solidFill>
                  <a:srgbClr val="F87407"/>
                </a:solidFill>
                <a:latin typeface="Calibri"/>
                <a:cs typeface="Calibri"/>
              </a:rPr>
              <a:t>0</a:t>
            </a: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2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248676" y="2385999"/>
            <a:ext cx="245948" cy="3114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9"/>
          <p:cNvSpPr/>
          <p:nvPr/>
        </p:nvSpPr>
        <p:spPr>
          <a:xfrm>
            <a:off x="8073517" y="2374795"/>
            <a:ext cx="247729" cy="311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2409876" y="2160281"/>
            <a:ext cx="2333240" cy="27717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225027">
              <a:spcBef>
                <a:spcPts val="121"/>
              </a:spcBef>
            </a:pPr>
            <a:r>
              <a:rPr sz="1700" i="1" spc="-6" dirty="0">
                <a:latin typeface="Calibri"/>
                <a:cs typeface="Calibri"/>
              </a:rPr>
              <a:t>февраль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19326" y="2149079"/>
            <a:ext cx="2351063" cy="27717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397829">
              <a:spcBef>
                <a:spcPts val="121"/>
              </a:spcBef>
            </a:pPr>
            <a:r>
              <a:rPr sz="1700" i="1" spc="-6" dirty="0">
                <a:latin typeface="Calibri"/>
                <a:cs typeface="Calibri"/>
              </a:rPr>
              <a:t>март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520856" y="2439766"/>
            <a:ext cx="244166" cy="181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8570314" y="2497084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8772153" y="2439766"/>
            <a:ext cx="245947" cy="18147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/>
          <p:nvPr/>
        </p:nvSpPr>
        <p:spPr>
          <a:xfrm>
            <a:off x="8822946" y="2497084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object 26"/>
          <p:cNvSpPr/>
          <p:nvPr/>
        </p:nvSpPr>
        <p:spPr>
          <a:xfrm>
            <a:off x="1641436" y="1610827"/>
            <a:ext cx="818045" cy="71019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27"/>
          <p:cNvSpPr/>
          <p:nvPr/>
        </p:nvSpPr>
        <p:spPr>
          <a:xfrm>
            <a:off x="1677080" y="1673558"/>
            <a:ext cx="794876" cy="65867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object 28"/>
          <p:cNvSpPr/>
          <p:nvPr/>
        </p:nvSpPr>
        <p:spPr>
          <a:xfrm>
            <a:off x="1713915" y="1667585"/>
            <a:ext cx="674278" cy="529288"/>
          </a:xfrm>
          <a:custGeom>
            <a:avLst/>
            <a:gdLst/>
            <a:ahLst/>
            <a:cxnLst/>
            <a:rect l="l" t="t" r="r" b="b"/>
            <a:pathLst>
              <a:path w="576580" h="360044">
                <a:moveTo>
                  <a:pt x="0" y="36068"/>
                </a:moveTo>
                <a:lnTo>
                  <a:pt x="11322" y="50041"/>
                </a:lnTo>
                <a:lnTo>
                  <a:pt x="42195" y="61467"/>
                </a:lnTo>
                <a:lnTo>
                  <a:pt x="87975" y="69179"/>
                </a:lnTo>
                <a:lnTo>
                  <a:pt x="144017" y="72009"/>
                </a:lnTo>
                <a:lnTo>
                  <a:pt x="200060" y="69179"/>
                </a:lnTo>
                <a:lnTo>
                  <a:pt x="245840" y="61468"/>
                </a:lnTo>
                <a:lnTo>
                  <a:pt x="276713" y="50041"/>
                </a:lnTo>
                <a:lnTo>
                  <a:pt x="288036" y="36068"/>
                </a:lnTo>
                <a:lnTo>
                  <a:pt x="299358" y="22020"/>
                </a:lnTo>
                <a:lnTo>
                  <a:pt x="330231" y="10556"/>
                </a:lnTo>
                <a:lnTo>
                  <a:pt x="376011" y="2831"/>
                </a:lnTo>
                <a:lnTo>
                  <a:pt x="432053" y="0"/>
                </a:lnTo>
                <a:lnTo>
                  <a:pt x="488096" y="2831"/>
                </a:lnTo>
                <a:lnTo>
                  <a:pt x="533876" y="10556"/>
                </a:lnTo>
                <a:lnTo>
                  <a:pt x="564749" y="22020"/>
                </a:lnTo>
                <a:lnTo>
                  <a:pt x="576071" y="36068"/>
                </a:lnTo>
                <a:lnTo>
                  <a:pt x="576071" y="324103"/>
                </a:lnTo>
                <a:lnTo>
                  <a:pt x="564749" y="310056"/>
                </a:lnTo>
                <a:lnTo>
                  <a:pt x="533876" y="298592"/>
                </a:lnTo>
                <a:lnTo>
                  <a:pt x="488096" y="290867"/>
                </a:lnTo>
                <a:lnTo>
                  <a:pt x="432053" y="288036"/>
                </a:lnTo>
                <a:lnTo>
                  <a:pt x="376011" y="290867"/>
                </a:lnTo>
                <a:lnTo>
                  <a:pt x="330231" y="298592"/>
                </a:lnTo>
                <a:lnTo>
                  <a:pt x="299358" y="310056"/>
                </a:lnTo>
                <a:lnTo>
                  <a:pt x="288036" y="324103"/>
                </a:lnTo>
                <a:lnTo>
                  <a:pt x="276713" y="338077"/>
                </a:lnTo>
                <a:lnTo>
                  <a:pt x="245840" y="349504"/>
                </a:lnTo>
                <a:lnTo>
                  <a:pt x="200060" y="357215"/>
                </a:lnTo>
                <a:lnTo>
                  <a:pt x="144017" y="360045"/>
                </a:lnTo>
                <a:lnTo>
                  <a:pt x="87975" y="357215"/>
                </a:lnTo>
                <a:lnTo>
                  <a:pt x="42195" y="349503"/>
                </a:lnTo>
                <a:lnTo>
                  <a:pt x="11322" y="338077"/>
                </a:lnTo>
                <a:lnTo>
                  <a:pt x="0" y="324103"/>
                </a:lnTo>
                <a:lnTo>
                  <a:pt x="0" y="36068"/>
                </a:lnTo>
                <a:close/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9" name="object 29"/>
          <p:cNvSpPr txBox="1"/>
          <p:nvPr/>
        </p:nvSpPr>
        <p:spPr>
          <a:xfrm>
            <a:off x="1833324" y="1744877"/>
            <a:ext cx="582195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spc="-6" dirty="0">
                <a:solidFill>
                  <a:srgbClr val="1F3863"/>
                </a:solidFill>
                <a:latin typeface="Calibri"/>
                <a:cs typeface="Calibri"/>
              </a:rPr>
              <a:t>2023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21581" y="1114586"/>
            <a:ext cx="1873275" cy="80039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 err="1">
                <a:latin typeface="Calibri"/>
                <a:cs typeface="Calibri"/>
              </a:rPr>
              <a:t>Выплата</a:t>
            </a:r>
            <a:r>
              <a:rPr sz="1700" b="1" i="1" spc="-6" dirty="0">
                <a:latin typeface="Calibri"/>
                <a:cs typeface="Calibri"/>
              </a:rPr>
              <a:t>  </a:t>
            </a:r>
            <a:r>
              <a:rPr sz="1700" b="1" i="1" spc="-13" dirty="0" err="1" smtClean="0">
                <a:latin typeface="Calibri"/>
                <a:cs typeface="Calibri"/>
              </a:rPr>
              <a:t>аванса</a:t>
            </a:r>
            <a:r>
              <a:rPr lang="ru-RU" sz="1700" b="1" i="1" spc="-13" dirty="0" smtClean="0">
                <a:latin typeface="Calibri"/>
                <a:cs typeface="Calibri"/>
              </a:rPr>
              <a:t> </a:t>
            </a:r>
            <a:r>
              <a:rPr lang="ru-RU" sz="1700" b="1" i="1" spc="-13" dirty="0" smtClean="0">
                <a:solidFill>
                  <a:srgbClr val="0000FF"/>
                </a:solidFill>
                <a:latin typeface="Calibri"/>
                <a:cs typeface="Calibri"/>
              </a:rPr>
              <a:t>или з/п за 1 половину месяца</a:t>
            </a:r>
            <a:endParaRPr sz="1700" dirty="0">
              <a:solidFill>
                <a:srgbClr val="0000FF"/>
              </a:solidFill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651127" y="2385999"/>
            <a:ext cx="247729" cy="311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2" name="object 32"/>
          <p:cNvSpPr txBox="1"/>
          <p:nvPr/>
        </p:nvSpPr>
        <p:spPr>
          <a:xfrm>
            <a:off x="7690485" y="1087702"/>
            <a:ext cx="1211917" cy="53878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>
                <a:latin typeface="Calibri"/>
                <a:cs typeface="Calibri"/>
              </a:rPr>
              <a:t>Перечисле</a:t>
            </a:r>
            <a:r>
              <a:rPr sz="1700" b="1" i="1" spc="-19" dirty="0">
                <a:latin typeface="Calibri"/>
                <a:cs typeface="Calibri"/>
              </a:rPr>
              <a:t>н</a:t>
            </a:r>
            <a:r>
              <a:rPr sz="1700" b="1" i="1" spc="-13" dirty="0">
                <a:latin typeface="Calibri"/>
                <a:cs typeface="Calibri"/>
              </a:rPr>
              <a:t>ие  </a:t>
            </a:r>
            <a:r>
              <a:rPr sz="1700" b="1" i="1" spc="-32" dirty="0">
                <a:latin typeface="Calibri"/>
                <a:cs typeface="Calibri"/>
              </a:rPr>
              <a:t>НДФЛ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025564" y="2385999"/>
            <a:ext cx="247730" cy="311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4" name="object 34"/>
          <p:cNvSpPr txBox="1"/>
          <p:nvPr/>
        </p:nvSpPr>
        <p:spPr>
          <a:xfrm>
            <a:off x="7090170" y="3196639"/>
            <a:ext cx="1372764" cy="53878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>
                <a:latin typeface="Calibri"/>
                <a:cs typeface="Calibri"/>
              </a:rPr>
              <a:t>Подача  </a:t>
            </a:r>
            <a:r>
              <a:rPr sz="1700" b="1" i="1" spc="-102" dirty="0">
                <a:latin typeface="Calibri"/>
                <a:cs typeface="Calibri"/>
              </a:rPr>
              <a:t>У</a:t>
            </a:r>
            <a:r>
              <a:rPr sz="1700" b="1" i="1" spc="-13" dirty="0">
                <a:latin typeface="Calibri"/>
                <a:cs typeface="Calibri"/>
              </a:rPr>
              <a:t>ведом</a:t>
            </a:r>
            <a:r>
              <a:rPr sz="1700" b="1" i="1" spc="-6" dirty="0">
                <a:latin typeface="Calibri"/>
                <a:cs typeface="Calibri"/>
              </a:rPr>
              <a:t>л</a:t>
            </a:r>
            <a:r>
              <a:rPr sz="1700" b="1" i="1" spc="-13" dirty="0">
                <a:latin typeface="Calibri"/>
                <a:cs typeface="Calibri"/>
              </a:rPr>
              <a:t>е</a:t>
            </a:r>
            <a:r>
              <a:rPr sz="1700" b="1" i="1" spc="-19" dirty="0">
                <a:latin typeface="Calibri"/>
                <a:cs typeface="Calibri"/>
              </a:rPr>
              <a:t>н</a:t>
            </a:r>
            <a:r>
              <a:rPr sz="1700" b="1" i="1" spc="-13" dirty="0">
                <a:latin typeface="Calibri"/>
                <a:cs typeface="Calibri"/>
              </a:rPr>
              <a:t>ия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88034" y="2616942"/>
            <a:ext cx="1433212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27.03*</a:t>
            </a:r>
            <a:r>
              <a:rPr sz="1700" b="1" spc="364" dirty="0">
                <a:solidFill>
                  <a:srgbClr val="F87407"/>
                </a:solidFill>
                <a:latin typeface="Calibri"/>
                <a:cs typeface="Calibri"/>
              </a:rPr>
              <a:t> 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28.03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362871" y="5564063"/>
            <a:ext cx="2616020" cy="26888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object 37"/>
          <p:cNvSpPr/>
          <p:nvPr/>
        </p:nvSpPr>
        <p:spPr>
          <a:xfrm>
            <a:off x="5518684" y="5866475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062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8" name="object 38"/>
          <p:cNvSpPr/>
          <p:nvPr/>
        </p:nvSpPr>
        <p:spPr>
          <a:xfrm>
            <a:off x="2415519" y="5566228"/>
            <a:ext cx="3775958" cy="26888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" name="object 39"/>
          <p:cNvSpPr/>
          <p:nvPr/>
        </p:nvSpPr>
        <p:spPr>
          <a:xfrm>
            <a:off x="6273015" y="5125415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10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0" name="object 40"/>
          <p:cNvSpPr/>
          <p:nvPr/>
        </p:nvSpPr>
        <p:spPr>
          <a:xfrm>
            <a:off x="4748612" y="5125415"/>
            <a:ext cx="0" cy="741190"/>
          </a:xfrm>
          <a:custGeom>
            <a:avLst/>
            <a:gdLst/>
            <a:ahLst/>
            <a:cxnLst/>
            <a:rect l="l" t="t" r="r" b="b"/>
            <a:pathLst>
              <a:path h="504189">
                <a:moveTo>
                  <a:pt x="0" y="50410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1" name="object 41"/>
          <p:cNvSpPr/>
          <p:nvPr/>
        </p:nvSpPr>
        <p:spPr>
          <a:xfrm>
            <a:off x="2315122" y="5011717"/>
            <a:ext cx="144360" cy="9521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object 42"/>
          <p:cNvSpPr/>
          <p:nvPr/>
        </p:nvSpPr>
        <p:spPr>
          <a:xfrm>
            <a:off x="2387597" y="5040094"/>
            <a:ext cx="0" cy="827071"/>
          </a:xfrm>
          <a:custGeom>
            <a:avLst/>
            <a:gdLst/>
            <a:ahLst/>
            <a:cxnLst/>
            <a:rect l="l" t="t" r="r" b="b"/>
            <a:pathLst>
              <a:path h="562610">
                <a:moveTo>
                  <a:pt x="0" y="0"/>
                </a:moveTo>
                <a:lnTo>
                  <a:pt x="0" y="562140"/>
                </a:lnTo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43"/>
          <p:cNvSpPr/>
          <p:nvPr/>
        </p:nvSpPr>
        <p:spPr>
          <a:xfrm>
            <a:off x="2012140" y="5809291"/>
            <a:ext cx="6499805" cy="1814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object 44"/>
          <p:cNvSpPr/>
          <p:nvPr/>
        </p:nvSpPr>
        <p:spPr>
          <a:xfrm>
            <a:off x="2062489" y="5866493"/>
            <a:ext cx="6400445" cy="0"/>
          </a:xfrm>
          <a:custGeom>
            <a:avLst/>
            <a:gdLst/>
            <a:ahLst/>
            <a:cxnLst/>
            <a:rect l="l" t="t" r="r" b="b"/>
            <a:pathLst>
              <a:path w="5473065">
                <a:moveTo>
                  <a:pt x="0" y="0"/>
                </a:moveTo>
                <a:lnTo>
                  <a:pt x="5472683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object 45"/>
          <p:cNvSpPr/>
          <p:nvPr/>
        </p:nvSpPr>
        <p:spPr>
          <a:xfrm>
            <a:off x="1760846" y="5809291"/>
            <a:ext cx="244165" cy="1814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6" name="object 46"/>
          <p:cNvSpPr/>
          <p:nvPr/>
        </p:nvSpPr>
        <p:spPr>
          <a:xfrm>
            <a:off x="1809859" y="586649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object 47"/>
          <p:cNvSpPr/>
          <p:nvPr/>
        </p:nvSpPr>
        <p:spPr>
          <a:xfrm>
            <a:off x="1507769" y="5809291"/>
            <a:ext cx="244165" cy="1814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8" name="object 48"/>
          <p:cNvSpPr/>
          <p:nvPr/>
        </p:nvSpPr>
        <p:spPr>
          <a:xfrm>
            <a:off x="1557226" y="586649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9" name="object 49"/>
          <p:cNvSpPr/>
          <p:nvPr/>
        </p:nvSpPr>
        <p:spPr>
          <a:xfrm>
            <a:off x="2263435" y="5744319"/>
            <a:ext cx="247730" cy="3114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object 50"/>
          <p:cNvSpPr/>
          <p:nvPr/>
        </p:nvSpPr>
        <p:spPr>
          <a:xfrm>
            <a:off x="4624895" y="5755520"/>
            <a:ext cx="247730" cy="3114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object 51"/>
          <p:cNvSpPr txBox="1"/>
          <p:nvPr/>
        </p:nvSpPr>
        <p:spPr>
          <a:xfrm>
            <a:off x="4464642" y="6001663"/>
            <a:ext cx="676136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2</a:t>
            </a:r>
            <a:r>
              <a:rPr sz="1700" b="1" spc="-13" dirty="0">
                <a:solidFill>
                  <a:srgbClr val="F87407"/>
                </a:solidFill>
                <a:latin typeface="Calibri"/>
                <a:cs typeface="Calibri"/>
              </a:rPr>
              <a:t>1</a:t>
            </a: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.</a:t>
            </a:r>
            <a:r>
              <a:rPr sz="1700" b="1" spc="-13" dirty="0">
                <a:solidFill>
                  <a:srgbClr val="F87407"/>
                </a:solidFill>
                <a:latin typeface="Calibri"/>
                <a:cs typeface="Calibri"/>
              </a:rPr>
              <a:t>0</a:t>
            </a: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2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154051" y="5744319"/>
            <a:ext cx="245948" cy="3114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object 53"/>
          <p:cNvSpPr txBox="1"/>
          <p:nvPr/>
        </p:nvSpPr>
        <p:spPr>
          <a:xfrm>
            <a:off x="2409876" y="5530736"/>
            <a:ext cx="2333240" cy="27717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R="47054" algn="r">
              <a:spcBef>
                <a:spcPts val="121"/>
              </a:spcBef>
            </a:pPr>
            <a:r>
              <a:rPr sz="1700" i="1" spc="-6" dirty="0">
                <a:latin typeface="Calibri"/>
                <a:cs typeface="Calibri"/>
              </a:rPr>
              <a:t>фе</a:t>
            </a:r>
            <a:r>
              <a:rPr sz="1700" i="1" dirty="0">
                <a:latin typeface="Calibri"/>
                <a:cs typeface="Calibri"/>
              </a:rPr>
              <a:t>вра</a:t>
            </a:r>
            <a:r>
              <a:rPr sz="1700" i="1" spc="-13" dirty="0">
                <a:latin typeface="Calibri"/>
                <a:cs typeface="Calibri"/>
              </a:rPr>
              <a:t>ль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362871" y="5535218"/>
            <a:ext cx="2616170" cy="27717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11145" algn="ctr">
              <a:spcBef>
                <a:spcPts val="121"/>
              </a:spcBef>
            </a:pPr>
            <a:r>
              <a:rPr sz="1700" i="1" spc="-6" dirty="0">
                <a:latin typeface="Calibri"/>
                <a:cs typeface="Calibri"/>
              </a:rPr>
              <a:t>март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520856" y="5809291"/>
            <a:ext cx="244166" cy="1814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56"/>
          <p:cNvSpPr/>
          <p:nvPr/>
        </p:nvSpPr>
        <p:spPr>
          <a:xfrm>
            <a:off x="8570314" y="586649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57"/>
          <p:cNvSpPr/>
          <p:nvPr/>
        </p:nvSpPr>
        <p:spPr>
          <a:xfrm>
            <a:off x="8772153" y="5809291"/>
            <a:ext cx="245947" cy="18146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8"/>
          <p:cNvSpPr/>
          <p:nvPr/>
        </p:nvSpPr>
        <p:spPr>
          <a:xfrm>
            <a:off x="8822946" y="5866493"/>
            <a:ext cx="144806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825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59"/>
          <p:cNvSpPr/>
          <p:nvPr/>
        </p:nvSpPr>
        <p:spPr>
          <a:xfrm>
            <a:off x="1641436" y="4980352"/>
            <a:ext cx="818045" cy="7101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60"/>
          <p:cNvSpPr/>
          <p:nvPr/>
        </p:nvSpPr>
        <p:spPr>
          <a:xfrm>
            <a:off x="1677080" y="5043081"/>
            <a:ext cx="794876" cy="6586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object 61"/>
          <p:cNvSpPr/>
          <p:nvPr/>
        </p:nvSpPr>
        <p:spPr>
          <a:xfrm>
            <a:off x="1713915" y="5036922"/>
            <a:ext cx="674278" cy="529288"/>
          </a:xfrm>
          <a:custGeom>
            <a:avLst/>
            <a:gdLst/>
            <a:ahLst/>
            <a:cxnLst/>
            <a:rect l="l" t="t" r="r" b="b"/>
            <a:pathLst>
              <a:path w="576580" h="360045">
                <a:moveTo>
                  <a:pt x="0" y="36068"/>
                </a:moveTo>
                <a:lnTo>
                  <a:pt x="11322" y="50041"/>
                </a:lnTo>
                <a:lnTo>
                  <a:pt x="42195" y="61468"/>
                </a:lnTo>
                <a:lnTo>
                  <a:pt x="87975" y="69179"/>
                </a:lnTo>
                <a:lnTo>
                  <a:pt x="144017" y="72009"/>
                </a:lnTo>
                <a:lnTo>
                  <a:pt x="200060" y="69179"/>
                </a:lnTo>
                <a:lnTo>
                  <a:pt x="245840" y="61468"/>
                </a:lnTo>
                <a:lnTo>
                  <a:pt x="276713" y="50041"/>
                </a:lnTo>
                <a:lnTo>
                  <a:pt x="288036" y="36068"/>
                </a:lnTo>
                <a:lnTo>
                  <a:pt x="299358" y="22020"/>
                </a:lnTo>
                <a:lnTo>
                  <a:pt x="330231" y="10556"/>
                </a:lnTo>
                <a:lnTo>
                  <a:pt x="376011" y="2831"/>
                </a:lnTo>
                <a:lnTo>
                  <a:pt x="432053" y="0"/>
                </a:lnTo>
                <a:lnTo>
                  <a:pt x="488096" y="2831"/>
                </a:lnTo>
                <a:lnTo>
                  <a:pt x="533876" y="10556"/>
                </a:lnTo>
                <a:lnTo>
                  <a:pt x="564749" y="22020"/>
                </a:lnTo>
                <a:lnTo>
                  <a:pt x="576071" y="36068"/>
                </a:lnTo>
                <a:lnTo>
                  <a:pt x="576071" y="324104"/>
                </a:lnTo>
                <a:lnTo>
                  <a:pt x="564749" y="310056"/>
                </a:lnTo>
                <a:lnTo>
                  <a:pt x="533876" y="298592"/>
                </a:lnTo>
                <a:lnTo>
                  <a:pt x="488096" y="290867"/>
                </a:lnTo>
                <a:lnTo>
                  <a:pt x="432053" y="288036"/>
                </a:lnTo>
                <a:lnTo>
                  <a:pt x="376011" y="290867"/>
                </a:lnTo>
                <a:lnTo>
                  <a:pt x="330231" y="298592"/>
                </a:lnTo>
                <a:lnTo>
                  <a:pt x="299358" y="310056"/>
                </a:lnTo>
                <a:lnTo>
                  <a:pt x="288036" y="324104"/>
                </a:lnTo>
                <a:lnTo>
                  <a:pt x="276713" y="338077"/>
                </a:lnTo>
                <a:lnTo>
                  <a:pt x="245840" y="349504"/>
                </a:lnTo>
                <a:lnTo>
                  <a:pt x="200060" y="357215"/>
                </a:lnTo>
                <a:lnTo>
                  <a:pt x="144017" y="360045"/>
                </a:lnTo>
                <a:lnTo>
                  <a:pt x="87975" y="357215"/>
                </a:lnTo>
                <a:lnTo>
                  <a:pt x="42195" y="349504"/>
                </a:lnTo>
                <a:lnTo>
                  <a:pt x="11322" y="338077"/>
                </a:lnTo>
                <a:lnTo>
                  <a:pt x="0" y="324104"/>
                </a:lnTo>
                <a:lnTo>
                  <a:pt x="0" y="36068"/>
                </a:lnTo>
                <a:close/>
              </a:path>
            </a:pathLst>
          </a:custGeom>
          <a:ln w="381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62"/>
          <p:cNvSpPr txBox="1"/>
          <p:nvPr/>
        </p:nvSpPr>
        <p:spPr>
          <a:xfrm>
            <a:off x="1833324" y="5115333"/>
            <a:ext cx="554869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spc="-6" dirty="0">
                <a:solidFill>
                  <a:srgbClr val="1F3863"/>
                </a:solidFill>
                <a:latin typeface="Calibri"/>
                <a:cs typeface="Calibri"/>
              </a:rPr>
              <a:t>2023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330957" y="4329171"/>
            <a:ext cx="2031486" cy="1074829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 err="1">
                <a:latin typeface="Calibri"/>
                <a:cs typeface="Calibri"/>
              </a:rPr>
              <a:t>Выплата</a:t>
            </a:r>
            <a:r>
              <a:rPr sz="1700" b="1" i="1" spc="-6" dirty="0">
                <a:latin typeface="Calibri"/>
                <a:cs typeface="Calibri"/>
              </a:rPr>
              <a:t>  </a:t>
            </a:r>
            <a:r>
              <a:rPr sz="1700" b="1" i="1" spc="-13" dirty="0" err="1" smtClean="0">
                <a:latin typeface="Calibri"/>
                <a:cs typeface="Calibri"/>
              </a:rPr>
              <a:t>аванса</a:t>
            </a:r>
            <a:r>
              <a:rPr lang="ru-RU" sz="1700" b="1" i="1" spc="-13" dirty="0" smtClean="0">
                <a:latin typeface="Calibri"/>
                <a:cs typeface="Calibri"/>
              </a:rPr>
              <a:t> </a:t>
            </a:r>
            <a:r>
              <a:rPr lang="ru-RU" sz="1700" b="1" i="1" spc="-13" dirty="0">
                <a:solidFill>
                  <a:srgbClr val="0000FF"/>
                </a:solidFill>
                <a:cs typeface="Calibri"/>
              </a:rPr>
              <a:t>или з/п за 1 половину месяца</a:t>
            </a:r>
            <a:endParaRPr lang="ru-RU" sz="1700" dirty="0">
              <a:solidFill>
                <a:srgbClr val="0000FF"/>
              </a:solidFill>
              <a:cs typeface="Calibri"/>
            </a:endParaRPr>
          </a:p>
          <a:p>
            <a:pPr marL="16226" marR="6490">
              <a:spcBef>
                <a:spcPts val="121"/>
              </a:spcBef>
            </a:pPr>
            <a:endParaRPr sz="1700" dirty="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174845" y="4485788"/>
            <a:ext cx="1211917" cy="538785"/>
          </a:xfrm>
          <a:prstGeom prst="rect">
            <a:avLst/>
          </a:prstGeom>
        </p:spPr>
        <p:txBody>
          <a:bodyPr vert="horz" wrap="square" lIns="0" tIns="15414" rIns="0" bIns="0" rtlCol="0">
            <a:spAutoFit/>
          </a:bodyPr>
          <a:lstStyle/>
          <a:p>
            <a:pPr marL="16226" marR="6490">
              <a:spcBef>
                <a:spcPts val="121"/>
              </a:spcBef>
            </a:pPr>
            <a:r>
              <a:rPr sz="1700" b="1" i="1" spc="-6" dirty="0">
                <a:latin typeface="Calibri"/>
                <a:cs typeface="Calibri"/>
              </a:rPr>
              <a:t>Перечисле</a:t>
            </a:r>
            <a:r>
              <a:rPr sz="1700" b="1" i="1" spc="-19" dirty="0">
                <a:latin typeface="Calibri"/>
                <a:cs typeface="Calibri"/>
              </a:rPr>
              <a:t>н</a:t>
            </a:r>
            <a:r>
              <a:rPr sz="1700" b="1" i="1" spc="-13" dirty="0">
                <a:latin typeface="Calibri"/>
                <a:cs typeface="Calibri"/>
              </a:rPr>
              <a:t>ие  </a:t>
            </a:r>
            <a:r>
              <a:rPr sz="1700" b="1" i="1" spc="-32" dirty="0">
                <a:latin typeface="Calibri"/>
                <a:cs typeface="Calibri"/>
              </a:rPr>
              <a:t>НДФЛ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414424" y="5760000"/>
            <a:ext cx="247730" cy="30917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66"/>
          <p:cNvSpPr txBox="1"/>
          <p:nvPr/>
        </p:nvSpPr>
        <p:spPr>
          <a:xfrm>
            <a:off x="5281648" y="5999423"/>
            <a:ext cx="1606386" cy="1063644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  <a:tabLst>
                <a:tab pos="885913" algn="l"/>
              </a:tabLst>
            </a:pPr>
            <a:r>
              <a:rPr sz="1700" b="1" spc="-6" dirty="0">
                <a:solidFill>
                  <a:srgbClr val="F87407"/>
                </a:solidFill>
                <a:latin typeface="Calibri"/>
                <a:cs typeface="Calibri"/>
              </a:rPr>
              <a:t>27.02*	28.02</a:t>
            </a:r>
            <a:endParaRPr sz="1700" dirty="0">
              <a:latin typeface="Calibri"/>
              <a:cs typeface="Calibri"/>
            </a:endParaRPr>
          </a:p>
          <a:p>
            <a:pPr>
              <a:spcBef>
                <a:spcPts val="32"/>
              </a:spcBef>
            </a:pPr>
            <a:endParaRPr sz="1700" dirty="0">
              <a:latin typeface="Times New Roman"/>
              <a:cs typeface="Times New Roman"/>
            </a:endParaRPr>
          </a:p>
          <a:p>
            <a:pPr marL="204442" marR="6490"/>
            <a:r>
              <a:rPr sz="1700" b="1" i="1" spc="-6" dirty="0">
                <a:latin typeface="Calibri"/>
                <a:cs typeface="Calibri"/>
              </a:rPr>
              <a:t>Подача  </a:t>
            </a:r>
            <a:r>
              <a:rPr sz="1700" b="1" i="1" spc="-102" dirty="0">
                <a:latin typeface="Calibri"/>
                <a:cs typeface="Calibri"/>
              </a:rPr>
              <a:t>У</a:t>
            </a:r>
            <a:r>
              <a:rPr sz="1700" b="1" i="1" spc="-13" dirty="0">
                <a:latin typeface="Calibri"/>
                <a:cs typeface="Calibri"/>
              </a:rPr>
              <a:t>ведом</a:t>
            </a:r>
            <a:r>
              <a:rPr sz="1700" b="1" i="1" spc="-6" dirty="0">
                <a:latin typeface="Calibri"/>
                <a:cs typeface="Calibri"/>
              </a:rPr>
              <a:t>л</a:t>
            </a:r>
            <a:r>
              <a:rPr sz="1700" b="1" i="1" spc="-13" dirty="0">
                <a:latin typeface="Calibri"/>
                <a:cs typeface="Calibri"/>
              </a:rPr>
              <a:t>е</a:t>
            </a:r>
            <a:r>
              <a:rPr sz="1700" b="1" i="1" spc="-19" dirty="0">
                <a:latin typeface="Calibri"/>
                <a:cs typeface="Calibri"/>
              </a:rPr>
              <a:t>н</a:t>
            </a:r>
            <a:r>
              <a:rPr sz="1700" b="1" i="1" spc="-13" dirty="0">
                <a:latin typeface="Calibri"/>
                <a:cs typeface="Calibri"/>
              </a:rPr>
              <a:t>ия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954736" y="7062520"/>
            <a:ext cx="3888239" cy="278813"/>
          </a:xfrm>
          <a:prstGeom prst="rect">
            <a:avLst/>
          </a:prstGeom>
        </p:spPr>
        <p:txBody>
          <a:bodyPr vert="horz" wrap="square" lIns="0" tIns="17037" rIns="0" bIns="0" rtlCol="0">
            <a:spAutoFit/>
          </a:bodyPr>
          <a:lstStyle/>
          <a:p>
            <a:pPr marL="16226">
              <a:spcBef>
                <a:spcPts val="134"/>
              </a:spcBef>
            </a:pPr>
            <a:r>
              <a:rPr sz="1700" b="1" dirty="0">
                <a:solidFill>
                  <a:srgbClr val="F87407"/>
                </a:solidFill>
                <a:latin typeface="Calibri"/>
                <a:cs typeface="Calibri"/>
              </a:rPr>
              <a:t>*</a:t>
            </a:r>
            <a:r>
              <a:rPr sz="1400" i="1" dirty="0">
                <a:latin typeface="Calibri"/>
                <a:cs typeface="Calibri"/>
              </a:rPr>
              <a:t>с учетом переноса срока из-за </a:t>
            </a:r>
            <a:r>
              <a:rPr sz="1400" i="1" spc="-6" dirty="0">
                <a:latin typeface="Calibri"/>
                <a:cs typeface="Calibri"/>
              </a:rPr>
              <a:t>выходных</a:t>
            </a:r>
            <a:r>
              <a:rPr sz="1400" i="1" spc="-128" dirty="0">
                <a:latin typeface="Calibri"/>
                <a:cs typeface="Calibri"/>
              </a:rPr>
              <a:t> </a:t>
            </a:r>
            <a:r>
              <a:rPr sz="1400" i="1" spc="-6" dirty="0">
                <a:latin typeface="Calibri"/>
                <a:cs typeface="Calibri"/>
              </a:rPr>
              <a:t>дней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5140" y="1652820"/>
            <a:ext cx="1231940" cy="308772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900" b="1" spc="-6" dirty="0">
                <a:latin typeface="Calibri"/>
                <a:cs typeface="Calibri"/>
              </a:rPr>
              <a:t>ПРИМЕР</a:t>
            </a:r>
            <a:r>
              <a:rPr sz="1900" b="1" spc="-7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1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70" name="object 70"/>
          <p:cNvSpPr txBox="1">
            <a:spLocks noGrp="1"/>
          </p:cNvSpPr>
          <p:nvPr>
            <p:ph type="title"/>
          </p:nvPr>
        </p:nvSpPr>
        <p:spPr>
          <a:xfrm>
            <a:off x="1129108" y="471526"/>
            <a:ext cx="8580438" cy="385716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 algn="ctr">
              <a:lnSpc>
                <a:spcPct val="100000"/>
              </a:lnSpc>
              <a:spcBef>
                <a:spcPts val="128"/>
              </a:spcBef>
            </a:pPr>
            <a:r>
              <a:rPr sz="2300" b="0" dirty="0">
                <a:solidFill>
                  <a:srgbClr val="F87407"/>
                </a:solidFill>
                <a:latin typeface="Segoe UI Symbol"/>
                <a:cs typeface="Segoe UI Symbol"/>
              </a:rPr>
              <a:t>📑 </a:t>
            </a:r>
            <a:r>
              <a:rPr sz="2400" b="0" i="1" spc="-6" dirty="0">
                <a:solidFill>
                  <a:srgbClr val="F87407"/>
                </a:solidFill>
              </a:rPr>
              <a:t>Федеральный </a:t>
            </a:r>
            <a:r>
              <a:rPr sz="2400" b="0" i="1" spc="-13" dirty="0">
                <a:solidFill>
                  <a:srgbClr val="F87407"/>
                </a:solidFill>
              </a:rPr>
              <a:t>закон от 14.07.2022 </a:t>
            </a:r>
            <a:r>
              <a:rPr sz="2400" b="0" i="1" spc="-6" dirty="0">
                <a:solidFill>
                  <a:srgbClr val="F87407"/>
                </a:solidFill>
              </a:rPr>
              <a:t>№</a:t>
            </a:r>
            <a:r>
              <a:rPr sz="2400" b="0" i="1" spc="6" dirty="0">
                <a:solidFill>
                  <a:srgbClr val="F87407"/>
                </a:solidFill>
              </a:rPr>
              <a:t> </a:t>
            </a:r>
            <a:r>
              <a:rPr sz="2400" b="0" i="1" spc="-13" dirty="0">
                <a:solidFill>
                  <a:srgbClr val="F87407"/>
                </a:solidFill>
              </a:rPr>
              <a:t>263-ФЗ</a:t>
            </a:r>
            <a:endParaRPr sz="2400" dirty="0"/>
          </a:p>
        </p:txBody>
      </p:sp>
      <p:sp>
        <p:nvSpPr>
          <p:cNvPr id="74" name="Номер слайда 7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4</a:t>
            </a:fld>
            <a:endParaRPr lang="ru-RU" dirty="0"/>
          </a:p>
        </p:txBody>
      </p:sp>
      <p:sp>
        <p:nvSpPr>
          <p:cNvPr id="71" name="object 71"/>
          <p:cNvSpPr txBox="1"/>
          <p:nvPr/>
        </p:nvSpPr>
        <p:spPr>
          <a:xfrm>
            <a:off x="508144" y="4174785"/>
            <a:ext cx="1252702" cy="308772"/>
          </a:xfrm>
          <a:prstGeom prst="rect">
            <a:avLst/>
          </a:prstGeom>
        </p:spPr>
        <p:txBody>
          <a:bodyPr vert="horz" wrap="square" lIns="0" tIns="16226" rIns="0" bIns="0" rtlCol="0">
            <a:spAutoFit/>
          </a:bodyPr>
          <a:lstStyle/>
          <a:p>
            <a:pPr marL="16226">
              <a:spcBef>
                <a:spcPts val="128"/>
              </a:spcBef>
            </a:pPr>
            <a:r>
              <a:rPr sz="1900" b="1" spc="-6" dirty="0">
                <a:latin typeface="Calibri"/>
                <a:cs typeface="Calibri"/>
              </a:rPr>
              <a:t>ПРИМЕР</a:t>
            </a:r>
            <a:r>
              <a:rPr sz="1900" b="1" spc="-7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2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0" y="3992345"/>
            <a:ext cx="10693400" cy="106418"/>
          </a:xfrm>
          <a:custGeom>
            <a:avLst/>
            <a:gdLst/>
            <a:ahLst/>
            <a:cxnLst/>
            <a:rect l="l" t="t" r="r" b="b"/>
            <a:pathLst>
              <a:path w="9144000" h="72389">
                <a:moveTo>
                  <a:pt x="9144000" y="72008"/>
                </a:moveTo>
                <a:lnTo>
                  <a:pt x="0" y="0"/>
                </a:lnTo>
              </a:path>
            </a:pathLst>
          </a:custGeom>
          <a:ln w="25400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56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56283</TotalTime>
  <Words>429</Words>
  <Application>Microsoft Office PowerPoint</Application>
  <PresentationFormat>Произвольный</PresentationFormat>
  <Paragraphs>100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Present_FNS2012_A4</vt:lpstr>
      <vt:lpstr>Новый порядок уплаты НДФЛ в 2023 г. 📑 Федеральный закон от 14.07.2022 № 263-ФЗ</vt:lpstr>
      <vt:lpstr>Новые сроки уплаты НДФЛ в 2023 г. 📑 Федеральный закон от 14.07.2022 № 263-ФЗ</vt:lpstr>
      <vt:lpstr>📑 Федеральный закон от 14.07.2022 № 263-ФЗ</vt:lpstr>
      <vt:lpstr>📑 Федеральный закон от 14.07.2022 № 263-ФЗ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Симулина Светлана Баязитовна</cp:lastModifiedBy>
  <cp:revision>1944</cp:revision>
  <cp:lastPrinted>2023-03-24T12:48:21Z</cp:lastPrinted>
  <dcterms:created xsi:type="dcterms:W3CDTF">2013-04-18T07:19:29Z</dcterms:created>
  <dcterms:modified xsi:type="dcterms:W3CDTF">2023-03-27T14:52:35Z</dcterms:modified>
</cp:coreProperties>
</file>